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7.xml" ContentType="application/vnd.openxmlformats-officedocument.presentationml.tags+xml"/>
  <Override PartName="/ppt/notesSlides/notesSlide40.xml" ContentType="application/vnd.openxmlformats-officedocument.presentationml.notesSlide+xml"/>
  <Override PartName="/ppt/tags/tag8.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9.xml" ContentType="application/vnd.openxmlformats-officedocument.presentationml.tags+xml"/>
  <Override PartName="/ppt/notesSlides/notesSlide43.xml" ContentType="application/vnd.openxmlformats-officedocument.presentationml.notesSlide+xml"/>
  <Override PartName="/ppt/tags/tag10.xml" ContentType="application/vnd.openxmlformats-officedocument.presentationml.tags+xml"/>
  <Override PartName="/ppt/notesSlides/notesSlide44.xml" ContentType="application/vnd.openxmlformats-officedocument.presentationml.notesSlide+xml"/>
  <Override PartName="/ppt/tags/tag1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2" r:id="rId1"/>
  </p:sldMasterIdLst>
  <p:notesMasterIdLst>
    <p:notesMasterId r:id="rId71"/>
  </p:notesMasterIdLst>
  <p:handoutMasterIdLst>
    <p:handoutMasterId r:id="rId72"/>
  </p:handoutMasterIdLst>
  <p:sldIdLst>
    <p:sldId id="477" r:id="rId2"/>
    <p:sldId id="405" r:id="rId3"/>
    <p:sldId id="406" r:id="rId4"/>
    <p:sldId id="372" r:id="rId5"/>
    <p:sldId id="373" r:id="rId6"/>
    <p:sldId id="378" r:id="rId7"/>
    <p:sldId id="478" r:id="rId8"/>
    <p:sldId id="399" r:id="rId9"/>
    <p:sldId id="465" r:id="rId10"/>
    <p:sldId id="470" r:id="rId11"/>
    <p:sldId id="474" r:id="rId12"/>
    <p:sldId id="472" r:id="rId13"/>
    <p:sldId id="473" r:id="rId14"/>
    <p:sldId id="471" r:id="rId15"/>
    <p:sldId id="476" r:id="rId16"/>
    <p:sldId id="475" r:id="rId17"/>
    <p:sldId id="467" r:id="rId18"/>
    <p:sldId id="425" r:id="rId19"/>
    <p:sldId id="439" r:id="rId20"/>
    <p:sldId id="440" r:id="rId21"/>
    <p:sldId id="442" r:id="rId22"/>
    <p:sldId id="441" r:id="rId23"/>
    <p:sldId id="444" r:id="rId24"/>
    <p:sldId id="443" r:id="rId25"/>
    <p:sldId id="445" r:id="rId26"/>
    <p:sldId id="446" r:id="rId27"/>
    <p:sldId id="447" r:id="rId28"/>
    <p:sldId id="448" r:id="rId29"/>
    <p:sldId id="449" r:id="rId30"/>
    <p:sldId id="450" r:id="rId31"/>
    <p:sldId id="458" r:id="rId32"/>
    <p:sldId id="457" r:id="rId33"/>
    <p:sldId id="459" r:id="rId34"/>
    <p:sldId id="460" r:id="rId35"/>
    <p:sldId id="451" r:id="rId36"/>
    <p:sldId id="452" r:id="rId37"/>
    <p:sldId id="453" r:id="rId38"/>
    <p:sldId id="454" r:id="rId39"/>
    <p:sldId id="455" r:id="rId40"/>
    <p:sldId id="456" r:id="rId41"/>
    <p:sldId id="461" r:id="rId42"/>
    <p:sldId id="462" r:id="rId43"/>
    <p:sldId id="463" r:id="rId44"/>
    <p:sldId id="409" r:id="rId45"/>
    <p:sldId id="343" r:id="rId46"/>
    <p:sldId id="368" r:id="rId47"/>
    <p:sldId id="394" r:id="rId48"/>
    <p:sldId id="466" r:id="rId49"/>
    <p:sldId id="464" r:id="rId50"/>
    <p:sldId id="383" r:id="rId51"/>
    <p:sldId id="385" r:id="rId52"/>
    <p:sldId id="407" r:id="rId53"/>
    <p:sldId id="468" r:id="rId54"/>
    <p:sldId id="438" r:id="rId55"/>
    <p:sldId id="469" r:id="rId56"/>
    <p:sldId id="426" r:id="rId57"/>
    <p:sldId id="428" r:id="rId58"/>
    <p:sldId id="432" r:id="rId59"/>
    <p:sldId id="430" r:id="rId60"/>
    <p:sldId id="431" r:id="rId61"/>
    <p:sldId id="437" r:id="rId62"/>
    <p:sldId id="434" r:id="rId63"/>
    <p:sldId id="435" r:id="rId64"/>
    <p:sldId id="436" r:id="rId65"/>
    <p:sldId id="427" r:id="rId66"/>
    <p:sldId id="429" r:id="rId67"/>
    <p:sldId id="403" r:id="rId68"/>
    <p:sldId id="391" r:id="rId69"/>
    <p:sldId id="364" r:id="rId70"/>
  </p:sldIdLst>
  <p:sldSz cx="12192000" cy="6858000"/>
  <p:notesSz cx="9388475" cy="7102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C375E7-4672-4653-85B2-0A4583879AA6}">
          <p14:sldIdLst>
            <p14:sldId id="477"/>
            <p14:sldId id="405"/>
            <p14:sldId id="406"/>
            <p14:sldId id="372"/>
            <p14:sldId id="373"/>
            <p14:sldId id="378"/>
            <p14:sldId id="478"/>
            <p14:sldId id="399"/>
            <p14:sldId id="465"/>
            <p14:sldId id="470"/>
            <p14:sldId id="474"/>
            <p14:sldId id="472"/>
            <p14:sldId id="473"/>
            <p14:sldId id="471"/>
            <p14:sldId id="476"/>
            <p14:sldId id="475"/>
            <p14:sldId id="467"/>
            <p14:sldId id="425"/>
            <p14:sldId id="439"/>
            <p14:sldId id="440"/>
            <p14:sldId id="442"/>
            <p14:sldId id="441"/>
            <p14:sldId id="444"/>
            <p14:sldId id="443"/>
            <p14:sldId id="445"/>
            <p14:sldId id="446"/>
            <p14:sldId id="447"/>
            <p14:sldId id="448"/>
            <p14:sldId id="449"/>
            <p14:sldId id="450"/>
            <p14:sldId id="458"/>
            <p14:sldId id="457"/>
            <p14:sldId id="459"/>
            <p14:sldId id="460"/>
            <p14:sldId id="451"/>
            <p14:sldId id="452"/>
            <p14:sldId id="453"/>
            <p14:sldId id="454"/>
            <p14:sldId id="455"/>
            <p14:sldId id="456"/>
            <p14:sldId id="461"/>
            <p14:sldId id="462"/>
            <p14:sldId id="463"/>
            <p14:sldId id="409"/>
            <p14:sldId id="343"/>
            <p14:sldId id="368"/>
            <p14:sldId id="394"/>
            <p14:sldId id="466"/>
            <p14:sldId id="464"/>
            <p14:sldId id="383"/>
            <p14:sldId id="385"/>
            <p14:sldId id="407"/>
            <p14:sldId id="468"/>
            <p14:sldId id="438"/>
            <p14:sldId id="469"/>
            <p14:sldId id="426"/>
            <p14:sldId id="428"/>
            <p14:sldId id="432"/>
            <p14:sldId id="430"/>
            <p14:sldId id="431"/>
            <p14:sldId id="437"/>
            <p14:sldId id="434"/>
            <p14:sldId id="435"/>
            <p14:sldId id="436"/>
            <p14:sldId id="427"/>
            <p14:sldId id="429"/>
            <p14:sldId id="403"/>
            <p14:sldId id="391"/>
            <p14:sldId id="364"/>
          </p14:sldIdLst>
        </p14:section>
        <p14:section name="Untitled Section" id="{1296B996-0434-4117-96AB-43A84F9BF36B}">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2C10"/>
    <a:srgbClr val="0074AF"/>
    <a:srgbClr val="FCCDB6"/>
    <a:srgbClr val="D9D9D9"/>
    <a:srgbClr val="004568"/>
    <a:srgbClr val="00B0F0"/>
    <a:srgbClr val="6EAA2E"/>
    <a:srgbClr val="0084B4"/>
    <a:srgbClr val="EFF1F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74" autoAdjust="0"/>
    <p:restoredTop sz="96357" autoAdjust="0"/>
  </p:normalViewPr>
  <p:slideViewPr>
    <p:cSldViewPr snapToGrid="0">
      <p:cViewPr varScale="1">
        <p:scale>
          <a:sx n="110" d="100"/>
          <a:sy n="110" d="100"/>
        </p:scale>
        <p:origin x="108" y="78"/>
      </p:cViewPr>
      <p:guideLst/>
    </p:cSldViewPr>
  </p:slideViewPr>
  <p:outlineViewPr>
    <p:cViewPr>
      <p:scale>
        <a:sx n="33" d="100"/>
        <a:sy n="33" d="100"/>
      </p:scale>
      <p:origin x="0" y="-576"/>
    </p:cViewPr>
  </p:outlineViewPr>
  <p:notesTextViewPr>
    <p:cViewPr>
      <p:scale>
        <a:sx n="1" d="1"/>
        <a:sy n="1" d="1"/>
      </p:scale>
      <p:origin x="0" y="0"/>
    </p:cViewPr>
  </p:notesTextViewPr>
  <p:notesViewPr>
    <p:cSldViewPr snapToGrid="0">
      <p:cViewPr>
        <p:scale>
          <a:sx n="1" d="2"/>
          <a:sy n="1" d="2"/>
        </p:scale>
        <p:origin x="3468" y="145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1/6/2022</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1/6/2022</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acshist.scs.illinois.edu/bulletin_open_access/v28-1/v28-1%20p9-17.pdf"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ncbi.nlm.nih.gov/pubmed/14628985"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ncbi.nlm.nih.gov/pubmed/14628985"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fdareview.org/features/references/#ama95"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www.fdareview.org/issues/theory-evidence-and-examples-of-fda-harm/#oda"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a:solidFill>
                  <a:schemeClr val="tx1"/>
                </a:solidFill>
                <a:effectLst/>
                <a:latin typeface="+mn-lt"/>
                <a:ea typeface="+mn-ea"/>
                <a:cs typeface="+mn-cs"/>
              </a:rPr>
              <a:t>Should be at 6:00 here</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Limit to </a:t>
            </a:r>
          </a:p>
          <a:p>
            <a:pPr rtl="0"/>
            <a:r>
              <a:rPr lang="en-US" sz="1200" b="0" i="0" kern="1200">
                <a:solidFill>
                  <a:schemeClr val="tx1"/>
                </a:solidFill>
                <a:effectLst/>
                <a:latin typeface="+mn-lt"/>
                <a:ea typeface="+mn-ea"/>
                <a:cs typeface="+mn-cs"/>
              </a:rPr>
              <a:t>Leave numbers out</a:t>
            </a:r>
            <a:r>
              <a:rPr lang="en-US" sz="1200" b="0" i="0" kern="1200" baseline="0">
                <a:solidFill>
                  <a:schemeClr val="tx1"/>
                </a:solidFill>
                <a:effectLst/>
                <a:latin typeface="+mn-lt"/>
                <a:ea typeface="+mn-ea"/>
                <a:cs typeface="+mn-cs"/>
              </a:rPr>
              <a:t> of dictation</a:t>
            </a:r>
          </a:p>
          <a:p>
            <a:pPr rtl="0"/>
            <a:r>
              <a:rPr lang="en-US" sz="1200" b="0" i="0" kern="1200" baseline="0">
                <a:solidFill>
                  <a:schemeClr val="tx1"/>
                </a:solidFill>
                <a:effectLst/>
                <a:latin typeface="+mn-lt"/>
                <a:ea typeface="+mn-ea"/>
                <a:cs typeface="+mn-cs"/>
              </a:rPr>
              <a:t>Introduce Renato – 1:45</a:t>
            </a:r>
          </a:p>
          <a:p>
            <a:pPr rtl="0"/>
            <a:endParaRPr lang="en-US" sz="1200" b="0" i="0" kern="1200" baseline="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Who Will Pay,</a:t>
            </a:r>
            <a:r>
              <a:rPr lang="en-US" sz="1200" b="0" i="0" kern="1200" baseline="0">
                <a:solidFill>
                  <a:schemeClr val="tx1"/>
                </a:solidFill>
                <a:effectLst/>
                <a:latin typeface="+mn-lt"/>
                <a:ea typeface="+mn-ea"/>
                <a:cs typeface="+mn-cs"/>
              </a:rPr>
              <a:t> 6 segments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Developers</a:t>
            </a:r>
          </a:p>
          <a:p>
            <a:pPr rtl="0"/>
            <a:r>
              <a:rPr lang="en-US" sz="1200" b="0" i="0" kern="1200">
                <a:solidFill>
                  <a:schemeClr val="tx1"/>
                </a:solidFill>
                <a:effectLst/>
                <a:latin typeface="+mn-lt"/>
                <a:ea typeface="+mn-ea"/>
                <a:cs typeface="+mn-cs"/>
              </a:rPr>
              <a:t>There</a:t>
            </a:r>
            <a:r>
              <a:rPr lang="en-US" sz="1200" b="0" i="0" kern="1200" baseline="0">
                <a:solidFill>
                  <a:schemeClr val="tx1"/>
                </a:solidFill>
                <a:effectLst/>
                <a:latin typeface="+mn-lt"/>
                <a:ea typeface="+mn-ea"/>
                <a:cs typeface="+mn-cs"/>
              </a:rPr>
              <a:t> are 97,000 health apps which can</a:t>
            </a:r>
            <a:r>
              <a:rPr lang="en-US" sz="1200" b="0" i="0" kern="1200">
                <a:solidFill>
                  <a:schemeClr val="tx1"/>
                </a:solidFill>
                <a:effectLst/>
                <a:latin typeface="+mn-lt"/>
                <a:ea typeface="+mn-ea"/>
                <a:cs typeface="+mn-cs"/>
              </a:rPr>
              <a:t> save months of development time and tens of thousands of dollars by using our platform instead of reinventing the wheel.</a:t>
            </a: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Researchers</a:t>
            </a:r>
          </a:p>
          <a:p>
            <a:pPr rtl="0"/>
            <a:r>
              <a:rPr lang="en-US" sz="1200" b="0" i="0" kern="1200">
                <a:solidFill>
                  <a:schemeClr val="tx1"/>
                </a:solidFill>
                <a:effectLst/>
                <a:latin typeface="+mn-lt"/>
                <a:ea typeface="+mn-ea"/>
                <a:cs typeface="+mn-cs"/>
              </a:rPr>
              <a:t>It currently costs</a:t>
            </a:r>
            <a:r>
              <a:rPr lang="en-US" sz="1200" b="0" i="0" kern="1200" baseline="0">
                <a:solidFill>
                  <a:schemeClr val="tx1"/>
                </a:solidFill>
                <a:effectLst/>
                <a:latin typeface="+mn-lt"/>
                <a:ea typeface="+mn-ea"/>
                <a:cs typeface="+mn-cs"/>
              </a:rPr>
              <a:t> $48k per subject in a phase 3 clinical trial.  </a:t>
            </a:r>
            <a:r>
              <a:rPr lang="en-US" sz="1200" b="0" i="0" kern="1200">
                <a:solidFill>
                  <a:schemeClr val="tx1"/>
                </a:solidFill>
                <a:effectLst/>
                <a:latin typeface="+mn-lt"/>
                <a:ea typeface="+mn-ea"/>
                <a:cs typeface="+mn-cs"/>
              </a:rPr>
              <a:t>Instead of spending months gathering</a:t>
            </a:r>
            <a:r>
              <a:rPr lang="en-US" sz="1200" b="0" i="0" kern="1200" baseline="0">
                <a:solidFill>
                  <a:schemeClr val="tx1"/>
                </a:solidFill>
                <a:effectLst/>
                <a:latin typeface="+mn-lt"/>
                <a:ea typeface="+mn-ea"/>
                <a:cs typeface="+mn-cs"/>
              </a:rPr>
              <a:t> data, we create a shareable </a:t>
            </a:r>
            <a:r>
              <a:rPr lang="en-US" sz="1200" b="0" i="0" kern="1200" baseline="0" err="1">
                <a:solidFill>
                  <a:schemeClr val="tx1"/>
                </a:solidFill>
                <a:effectLst/>
                <a:latin typeface="+mn-lt"/>
                <a:ea typeface="+mn-ea"/>
                <a:cs typeface="+mn-cs"/>
              </a:rPr>
              <a:t>url</a:t>
            </a:r>
            <a:r>
              <a:rPr lang="en-US" sz="1200" b="0" i="0" kern="1200" baseline="0">
                <a:solidFill>
                  <a:schemeClr val="tx1"/>
                </a:solidFill>
                <a:effectLst/>
                <a:latin typeface="+mn-lt"/>
                <a:ea typeface="+mn-ea"/>
                <a:cs typeface="+mn-cs"/>
              </a:rPr>
              <a:t> that researchers can share with participants to authorize access to pre-existing data in quantities never seen before. </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Patients</a:t>
            </a:r>
          </a:p>
          <a:p>
            <a:pPr rtl="0"/>
            <a:r>
              <a:rPr lang="en-US" sz="1200" b="0" i="0" kern="1200">
                <a:solidFill>
                  <a:schemeClr val="tx1"/>
                </a:solidFill>
                <a:effectLst/>
                <a:latin typeface="+mn-lt"/>
                <a:ea typeface="+mn-ea"/>
                <a:cs typeface="+mn-cs"/>
              </a:rPr>
              <a:t>Using our client apps and browser extensions, patients can easily track their symptoms, import data from other sources, and discover hidden dietary, behavioral, and environmental factors that could be exacerbating or improving their symptoms.</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 Insurers</a:t>
            </a:r>
            <a:r>
              <a:rPr lang="en-US" sz="1200" b="0" i="0" kern="1200" baseline="0">
                <a:solidFill>
                  <a:schemeClr val="tx1"/>
                </a:solidFill>
                <a:effectLst/>
                <a:latin typeface="+mn-lt"/>
                <a:ea typeface="+mn-ea"/>
                <a:cs typeface="+mn-cs"/>
              </a:rPr>
              <a:t> </a:t>
            </a:r>
          </a:p>
          <a:p>
            <a:pPr rtl="0"/>
            <a:r>
              <a:rPr lang="en-US" sz="1200" b="0" i="0" u="none" strike="noStrike" kern="120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Pharmaceutical</a:t>
            </a:r>
            <a:r>
              <a:rPr lang="en-US" sz="1200" b="0" i="0" kern="1200" baseline="0">
                <a:solidFill>
                  <a:schemeClr val="tx1"/>
                </a:solidFill>
                <a:effectLst/>
                <a:latin typeface="+mn-lt"/>
                <a:ea typeface="+mn-ea"/>
                <a:cs typeface="+mn-cs"/>
              </a:rPr>
              <a:t> Companies</a:t>
            </a:r>
          </a:p>
          <a:p>
            <a:pPr rtl="0"/>
            <a:r>
              <a:rPr lang="en-US" sz="1200" b="0" i="0" u="none" strike="noStrike" kern="120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a:effectLst/>
            </a:endParaRPr>
          </a:p>
          <a:p>
            <a:br>
              <a:rPr lang="en-US" b="0">
                <a:effectLst/>
              </a:rPr>
            </a:br>
            <a:r>
              <a:rPr lang="en-US" sz="1200" b="0" i="0" u="none" strike="noStrike" kern="120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Healthcare Providers</a:t>
            </a:r>
          </a:p>
          <a:p>
            <a:pPr rtl="0"/>
            <a:r>
              <a:rPr lang="en-US" sz="1200" b="0" i="0" kern="1200">
                <a:solidFill>
                  <a:schemeClr val="tx1"/>
                </a:solidFill>
                <a:effectLst/>
                <a:latin typeface="+mn-lt"/>
                <a:ea typeface="+mn-ea"/>
                <a:cs typeface="+mn-cs"/>
              </a:rPr>
              <a:t>A dashboard visualizing all factors in a patient’s health can then help doctors formulate an informed care plan.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a:t>
            </a:fld>
            <a:endParaRPr lang="en-US"/>
          </a:p>
        </p:txBody>
      </p:sp>
    </p:spTree>
    <p:extLst>
      <p:ext uri="{BB962C8B-B14F-4D97-AF65-F5344CB8AC3E}">
        <p14:creationId xmlns:p14="http://schemas.microsoft.com/office/powerpoint/2010/main" val="2413283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half billion</a:t>
            </a:r>
            <a:r>
              <a:rPr lang="en-US" baseline="0"/>
              <a:t> are suffering [pause here] from autoimmune diseases like Crone's disease, psoriasis, and Fibromyalgia. </a:t>
            </a:r>
          </a:p>
          <a:p>
            <a:endParaRPr lang="en-US" baseline="0"/>
          </a:p>
          <a:p>
            <a:r>
              <a:rPr lang="en-US" baseline="0"/>
              <a:t>Another half a billion people are suffering from depression and other mental illnesses.</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baseline="0"/>
              <a:t>Indeed 12 people will have committed suicide by the end of this presentation.  Hopefully, not as a result of this presentation, but I believe due to massive failures in our current systems of clinical research and diagnosis.  Currently, it costs as much as $48,000 per subject in a Phase III clinical trial.   This has resulted in very little data on the effects of any factors that aren’t patentable. Furthermore, something that all of these diseases have in common…</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17</a:t>
            </a:fld>
            <a:endParaRPr lang="en-US"/>
          </a:p>
        </p:txBody>
      </p:sp>
    </p:spTree>
    <p:extLst>
      <p:ext uri="{BB962C8B-B14F-4D97-AF65-F5344CB8AC3E}">
        <p14:creationId xmlns:p14="http://schemas.microsoft.com/office/powerpoint/2010/main" val="3746925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Boredom of family members that have to keep answering the same question over and over</a:t>
            </a:r>
          </a:p>
          <a:p>
            <a:pPr rtl="0"/>
            <a:r>
              <a:rPr lang="en-US" sz="1200" b="0" i="0" u="none" strike="noStrike" kern="1200">
                <a:solidFill>
                  <a:schemeClr val="tx1"/>
                </a:solidFill>
                <a:effectLst/>
                <a:latin typeface="+mn-lt"/>
                <a:ea typeface="+mn-ea"/>
                <a:cs typeface="+mn-cs"/>
              </a:rPr>
              <a:t>Years searching your house for misplace objects that may or may not exist</a:t>
            </a:r>
          </a:p>
          <a:p>
            <a:pPr rtl="0"/>
            <a:r>
              <a:rPr lang="en-US" sz="1200" b="0" i="0" u="none" strike="noStrike" kern="1200">
                <a:solidFill>
                  <a:schemeClr val="tx1"/>
                </a:solidFill>
                <a:effectLst/>
                <a:latin typeface="+mn-lt"/>
                <a:ea typeface="+mn-ea"/>
                <a:cs typeface="+mn-cs"/>
              </a:rPr>
              <a:t>Unfounded accusations that your nurse is stealing your jewelry and poisoning you</a:t>
            </a:r>
          </a:p>
          <a:p>
            <a:pPr rtl="0"/>
            <a:endParaRPr lang="en-US" sz="1200" b="0" i="0" u="none" strike="noStrike"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u="none" strike="noStrike" kern="1200">
                <a:solidFill>
                  <a:schemeClr val="tx1"/>
                </a:solidFill>
                <a:effectLst/>
                <a:latin typeface="+mn-lt"/>
                <a:ea typeface="+mn-ea"/>
                <a:cs typeface="+mn-cs"/>
              </a:rPr>
              <a:t>Alzheimer's disease</a:t>
            </a:r>
            <a:endParaRPr lang="en-US" b="1">
              <a:effectLst/>
            </a:endParaRPr>
          </a:p>
          <a:p>
            <a:pPr rtl="0"/>
            <a:r>
              <a:rPr lang="en-US" sz="1200" b="0" i="1" u="none" strike="noStrike" kern="1200">
                <a:solidFill>
                  <a:schemeClr val="tx1"/>
                </a:solidFill>
                <a:effectLst/>
                <a:latin typeface="+mn-lt"/>
                <a:ea typeface="+mn-ea"/>
                <a:cs typeface="+mn-cs"/>
              </a:rPr>
              <a:t>Nature of the problem</a:t>
            </a:r>
            <a:endParaRPr lang="en-US" b="1">
              <a:effectLst/>
            </a:endParaRPr>
          </a:p>
          <a:p>
            <a:pPr rtl="0"/>
            <a:r>
              <a:rPr lang="en-US" sz="1200" b="0" i="0" u="none" strike="noStrike" kern="1200">
                <a:solidFill>
                  <a:schemeClr val="tx1"/>
                </a:solidFill>
                <a:effectLst/>
                <a:latin typeface="+mn-lt"/>
                <a:ea typeface="+mn-ea"/>
                <a:cs typeface="+mn-cs"/>
              </a:rPr>
              <a:t>Immediate consequences</a:t>
            </a:r>
            <a:endParaRPr lang="en-US" b="1">
              <a:effectLst/>
            </a:endParaRPr>
          </a:p>
          <a:p>
            <a:pPr rtl="0"/>
            <a:r>
              <a:rPr lang="en-US" sz="1200" b="0" i="0" u="none" strike="noStrike" kern="1200">
                <a:solidFill>
                  <a:schemeClr val="tx1"/>
                </a:solidFill>
                <a:effectLst/>
                <a:latin typeface="+mn-lt"/>
                <a:ea typeface="+mn-ea"/>
                <a:cs typeface="+mn-cs"/>
              </a:rPr>
              <a:t>You once told me about the day Grandpa </a:t>
            </a:r>
            <a:r>
              <a:rPr lang="en-US" sz="1200" b="0" i="0" u="none" strike="noStrike" kern="1200" err="1">
                <a:solidFill>
                  <a:schemeClr val="tx1"/>
                </a:solidFill>
                <a:effectLst/>
                <a:latin typeface="+mn-lt"/>
                <a:ea typeface="+mn-ea"/>
                <a:cs typeface="+mn-cs"/>
              </a:rPr>
              <a:t>Trow</a:t>
            </a:r>
            <a:r>
              <a:rPr lang="en-US" sz="1200" b="0" i="0" u="none" strike="noStrike" kern="1200">
                <a:solidFill>
                  <a:schemeClr val="tx1"/>
                </a:solidFill>
                <a:effectLst/>
                <a:latin typeface="+mn-lt"/>
                <a:ea typeface="+mn-ea"/>
                <a:cs typeface="+mn-cs"/>
              </a:rPr>
              <a:t> died and said his grotesque contorted expression made it look like he was in hell.  There is no language in our lungs that can convey one person's experience to another person. So we have no way of knowing what developing this sort of dementia is really like.  However, it’s very possible that the suffering he was experiencing internally was worse than what we imagine hell is like.  </a:t>
            </a:r>
            <a:endParaRPr lang="en-US" b="0">
              <a:effectLst/>
            </a:endParaRPr>
          </a:p>
          <a:p>
            <a:pPr rtl="0"/>
            <a:r>
              <a:rPr lang="en-US" sz="1200" b="0" i="0" u="none" strike="noStrike" kern="1200">
                <a:solidFill>
                  <a:schemeClr val="tx1"/>
                </a:solidFill>
                <a:effectLst/>
                <a:latin typeface="+mn-lt"/>
                <a:ea typeface="+mn-ea"/>
                <a:cs typeface="+mn-cs"/>
              </a:rPr>
              <a:t>It’s also possible that experiential time dilation like we experience in dreams where a few minutes of sleeping in real life can feel like hours in a dream.  So this hell could potentially feel like an eternity. </a:t>
            </a:r>
            <a:endParaRPr lang="en-US" b="0">
              <a:effectLst/>
            </a:endParaRPr>
          </a:p>
          <a:p>
            <a:pPr rtl="0"/>
            <a:r>
              <a:rPr lang="en-US" sz="1200" b="0" i="0" u="none" strike="noStrike" kern="1200">
                <a:solidFill>
                  <a:schemeClr val="tx1"/>
                </a:solidFill>
                <a:effectLst/>
                <a:latin typeface="+mn-lt"/>
                <a:ea typeface="+mn-ea"/>
                <a:cs typeface="+mn-cs"/>
              </a:rPr>
              <a:t>It’s impossible to know until you get it. However, it’s kind of like Pascal’s Wager that states your best option is to assume God exists. The negative consequence of being wrong in your belief are trivial whereas the negative consequences of disbelief in God are the worst imaginable.  </a:t>
            </a:r>
            <a:endParaRPr lang="en-US" b="0">
              <a:effectLst/>
            </a:endParaRPr>
          </a:p>
          <a:p>
            <a:pPr rtl="0"/>
            <a:r>
              <a:rPr lang="en-US" sz="1200" b="0" i="0" u="none" strike="noStrike" kern="1200">
                <a:solidFill>
                  <a:schemeClr val="tx1"/>
                </a:solidFill>
                <a:effectLst/>
                <a:latin typeface="+mn-lt"/>
                <a:ea typeface="+mn-ea"/>
                <a:cs typeface="+mn-cs"/>
              </a:rPr>
              <a:t>Even if it’s not hell, it has to suck spending your entire life looking for stuff that you misplaced. </a:t>
            </a:r>
            <a:endParaRPr lang="en-US" b="0">
              <a:effectLst/>
            </a:endParaRPr>
          </a:p>
          <a:p>
            <a:pPr rtl="0"/>
            <a:r>
              <a:rPr lang="en-US" sz="1200" b="0" i="0" u="none" strike="noStrike" kern="1200">
                <a:solidFill>
                  <a:schemeClr val="tx1"/>
                </a:solidFill>
                <a:effectLst/>
                <a:latin typeface="+mn-lt"/>
                <a:ea typeface="+mn-ea"/>
                <a:cs typeface="+mn-cs"/>
              </a:rPr>
              <a:t>Indirect consequences</a:t>
            </a:r>
            <a:endParaRPr lang="en-US" b="1">
              <a:effectLst/>
            </a:endParaRPr>
          </a:p>
          <a:p>
            <a:pPr rtl="0"/>
            <a:r>
              <a:rPr lang="en-US" sz="1200" b="0" i="0" u="none" strike="noStrike" kern="1200">
                <a:solidFill>
                  <a:schemeClr val="tx1"/>
                </a:solidFill>
                <a:effectLst/>
                <a:latin typeface="+mn-lt"/>
                <a:ea typeface="+mn-ea"/>
                <a:cs typeface="+mn-cs"/>
              </a:rPr>
              <a:t>Lost contribution to the world. Consider</a:t>
            </a:r>
            <a:endParaRPr lang="en-US" b="0">
              <a:effectLst/>
            </a:endParaRP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18</a:t>
            </a:fld>
            <a:endParaRPr lang="en-US"/>
          </a:p>
        </p:txBody>
      </p:sp>
    </p:spTree>
    <p:extLst>
      <p:ext uri="{BB962C8B-B14F-4D97-AF65-F5344CB8AC3E}">
        <p14:creationId xmlns:p14="http://schemas.microsoft.com/office/powerpoint/2010/main" val="2062080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838694"/>
                </a:solidFill>
                <a:effectLst/>
                <a:latin typeface="Poppins"/>
              </a:rPr>
              <a:t>According to hospital discharge data, from 1990 to 2010 the incidence of autism, Alzheimer’s disease, celiac disease, sleep disorders, inflammatory bowel disease, and depression all roughly doubled or tripled.</a:t>
            </a:r>
          </a:p>
          <a:p>
            <a:endParaRPr lang="en-US" b="0" i="0">
              <a:solidFill>
                <a:srgbClr val="838694"/>
              </a:solidFill>
              <a:effectLst/>
              <a:latin typeface="Poppins"/>
            </a:endParaRPr>
          </a:p>
          <a:p>
            <a:r>
              <a:rPr lang="en-US" b="0" i="0">
                <a:solidFill>
                  <a:srgbClr val="838694"/>
                </a:solidFill>
                <a:effectLst/>
                <a:latin typeface="Poppins"/>
              </a:rPr>
              <a:t>Disease is a product of our genes and our environment.  Our genes didn’t change so unless someone cast a magical spell that made people sick, we started doing something different. </a:t>
            </a: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20</a:t>
            </a:fld>
            <a:endParaRPr lang="en-US"/>
          </a:p>
        </p:txBody>
      </p:sp>
    </p:spTree>
    <p:extLst>
      <p:ext uri="{BB962C8B-B14F-4D97-AF65-F5344CB8AC3E}">
        <p14:creationId xmlns:p14="http://schemas.microsoft.com/office/powerpoint/2010/main" val="880882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E1E1E"/>
                </a:solidFill>
                <a:effectLst/>
                <a:latin typeface="Noto Serif"/>
              </a:rPr>
              <a:t>There are small areas of the world known as "Blue Zones" where the incidence of Alzheimer's and autoimmune disease is almost non-existent. (Learn more about how Alzheimer's and autoimmune disease are strongly linked.) 5 areas were located using epidemiological data, statistics, birth certificates, and other research. These areas were dubbed </a:t>
            </a:r>
            <a:r>
              <a:rPr lang="en-US" b="0" i="1">
                <a:solidFill>
                  <a:srgbClr val="1E1E1E"/>
                </a:solidFill>
                <a:effectLst/>
                <a:latin typeface="Noto Serif"/>
              </a:rPr>
              <a:t>Blue Zones</a:t>
            </a:r>
            <a:r>
              <a:rPr lang="en-US" b="0" i="0">
                <a:solidFill>
                  <a:srgbClr val="1E1E1E"/>
                </a:solidFill>
                <a:effectLst/>
                <a:latin typeface="Noto Serif"/>
              </a:rPr>
              <a:t>, where people reach age 100 at 10 times greater rates than in the United States. </a:t>
            </a: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21</a:t>
            </a:fld>
            <a:endParaRPr lang="en-US"/>
          </a:p>
        </p:txBody>
      </p:sp>
    </p:spTree>
    <p:extLst>
      <p:ext uri="{BB962C8B-B14F-4D97-AF65-F5344CB8AC3E}">
        <p14:creationId xmlns:p14="http://schemas.microsoft.com/office/powerpoint/2010/main" val="4203830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22</a:t>
            </a:fld>
            <a:endParaRPr lang="en-US"/>
          </a:p>
        </p:txBody>
      </p:sp>
    </p:spTree>
    <p:extLst>
      <p:ext uri="{BB962C8B-B14F-4D97-AF65-F5344CB8AC3E}">
        <p14:creationId xmlns:p14="http://schemas.microsoft.com/office/powerpoint/2010/main" val="1197464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23</a:t>
            </a:fld>
            <a:endParaRPr lang="en-US"/>
          </a:p>
        </p:txBody>
      </p:sp>
    </p:spTree>
    <p:extLst>
      <p:ext uri="{BB962C8B-B14F-4D97-AF65-F5344CB8AC3E}">
        <p14:creationId xmlns:p14="http://schemas.microsoft.com/office/powerpoint/2010/main" val="1245928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24</a:t>
            </a:fld>
            <a:endParaRPr lang="en-US"/>
          </a:p>
        </p:txBody>
      </p:sp>
    </p:spTree>
    <p:extLst>
      <p:ext uri="{BB962C8B-B14F-4D97-AF65-F5344CB8AC3E}">
        <p14:creationId xmlns:p14="http://schemas.microsoft.com/office/powerpoint/2010/main" val="299662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25</a:t>
            </a:fld>
            <a:endParaRPr lang="en-US"/>
          </a:p>
        </p:txBody>
      </p:sp>
    </p:spTree>
    <p:extLst>
      <p:ext uri="{BB962C8B-B14F-4D97-AF65-F5344CB8AC3E}">
        <p14:creationId xmlns:p14="http://schemas.microsoft.com/office/powerpoint/2010/main" val="281240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26</a:t>
            </a:fld>
            <a:endParaRPr lang="en-US"/>
          </a:p>
        </p:txBody>
      </p:sp>
    </p:spTree>
    <p:extLst>
      <p:ext uri="{BB962C8B-B14F-4D97-AF65-F5344CB8AC3E}">
        <p14:creationId xmlns:p14="http://schemas.microsoft.com/office/powerpoint/2010/main" val="2719041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NonBreakingSpaceOverride"/>
              </a:rPr>
              <a:t>For thousands of years, everything sucked and the average human life expectancy was 28. Then something happened around 1800 and life-expectancy exploded.</a:t>
            </a: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27</a:t>
            </a:fld>
            <a:endParaRPr lang="en-US"/>
          </a:p>
        </p:txBody>
      </p:sp>
    </p:spTree>
    <p:extLst>
      <p:ext uri="{BB962C8B-B14F-4D97-AF65-F5344CB8AC3E}">
        <p14:creationId xmlns:p14="http://schemas.microsoft.com/office/powerpoint/2010/main" val="1386539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First we developed mobile apps</a:t>
            </a:r>
            <a:r>
              <a:rPr lang="en-US" baseline="0"/>
              <a:t> and browser extensions to make it incredibly easy to track your symptom severity in a fraction of a second using a unique popup interface.</a:t>
            </a:r>
          </a:p>
          <a:p>
            <a:endParaRPr lang="en-US" baseline="0"/>
          </a:p>
          <a:p>
            <a:r>
              <a:rPr lang="en-US" baseline="0"/>
              <a:t>Move circle</a:t>
            </a:r>
          </a:p>
          <a:p>
            <a:endParaRPr lang="en-US" baseline="0"/>
          </a:p>
          <a:p>
            <a:r>
              <a:rPr lang="en-US" baseline="0"/>
              <a:t>Remove browser</a:t>
            </a:r>
          </a:p>
          <a:p>
            <a:r>
              <a:rPr lang="en-US" baseline="0"/>
              <a:t>Screenshot of mood tracking screen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a:t>
            </a:fld>
            <a:endParaRPr lang="en-US"/>
          </a:p>
        </p:txBody>
      </p:sp>
    </p:spTree>
    <p:extLst>
      <p:ext uri="{BB962C8B-B14F-4D97-AF65-F5344CB8AC3E}">
        <p14:creationId xmlns:p14="http://schemas.microsoft.com/office/powerpoint/2010/main" val="2352469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NonBreakingSpaceOverride"/>
              </a:rPr>
              <a:t>We see on the timeline are two primary groups of factors:</a:t>
            </a:r>
          </a:p>
          <a:p>
            <a:pPr algn="l">
              <a:buFont typeface="+mj-lt"/>
              <a:buAutoNum type="arabicPeriod"/>
            </a:pPr>
            <a:r>
              <a:rPr lang="en-US" b="1" i="0" dirty="0">
                <a:solidFill>
                  <a:srgbClr val="000000"/>
                </a:solidFill>
                <a:effectLst/>
                <a:latin typeface="NonBreakingSpaceOverride"/>
              </a:rPr>
              <a:t>Research Improvements</a:t>
            </a:r>
            <a:endParaRPr lang="en-US" b="0" i="0" dirty="0">
              <a:solidFill>
                <a:srgbClr val="000000"/>
              </a:solidFill>
              <a:effectLst/>
              <a:latin typeface="NonBreakingSpaceOverride"/>
            </a:endParaRPr>
          </a:p>
          <a:p>
            <a:pPr algn="l">
              <a:buFont typeface="+mj-lt"/>
              <a:buAutoNum type="arabicPeriod"/>
            </a:pPr>
            <a:r>
              <a:rPr lang="en-US" b="1" i="0" dirty="0">
                <a:solidFill>
                  <a:srgbClr val="000000"/>
                </a:solidFill>
                <a:effectLst/>
                <a:latin typeface="NonBreakingSpaceOverride"/>
              </a:rPr>
              <a:t>Incentive Improvements</a:t>
            </a:r>
            <a:endParaRPr lang="en-US" b="0" i="0" dirty="0">
              <a:solidFill>
                <a:srgbClr val="000000"/>
              </a:solidFill>
              <a:effectLst/>
              <a:latin typeface="NonBreakingSpaceOverride"/>
            </a:endParaRPr>
          </a:p>
          <a:p>
            <a:pPr algn="l"/>
            <a:r>
              <a:rPr lang="en-US" b="1" i="0" dirty="0">
                <a:solidFill>
                  <a:srgbClr val="000000"/>
                </a:solidFill>
                <a:effectLst/>
                <a:latin typeface="Inter var"/>
              </a:rPr>
              <a:t>Research Improvements</a:t>
            </a:r>
          </a:p>
          <a:p>
            <a:pPr algn="l"/>
            <a:r>
              <a:rPr lang="en-US" b="1" i="0" dirty="0">
                <a:solidFill>
                  <a:srgbClr val="000000"/>
                </a:solidFill>
                <a:effectLst/>
                <a:latin typeface="Inter var"/>
              </a:rPr>
              <a:t>Schools of Medicine</a:t>
            </a:r>
          </a:p>
          <a:p>
            <a:pPr algn="l"/>
            <a:r>
              <a:rPr lang="en-US" b="0" i="0" dirty="0">
                <a:solidFill>
                  <a:srgbClr val="000000"/>
                </a:solidFill>
                <a:effectLst/>
                <a:latin typeface="NonBreakingSpaceOverride"/>
              </a:rPr>
              <a:t>An influx of new state-affiliated pharmacy schools in the </a:t>
            </a:r>
            <a:r>
              <a:rPr lang="en-US" b="0" i="0" u="sng" dirty="0">
                <a:solidFill>
                  <a:srgbClr val="E22658"/>
                </a:solidFill>
                <a:effectLst/>
                <a:latin typeface="NonBreakingSpaceOverride"/>
                <a:hlinkClick r:id="rId3"/>
              </a:rPr>
              <a:t>1880s and 1890s </a:t>
            </a:r>
            <a:r>
              <a:rPr lang="en-US" b="0" i="0" dirty="0">
                <a:solidFill>
                  <a:srgbClr val="000000"/>
                </a:solidFill>
                <a:effectLst/>
                <a:latin typeface="NonBreakingSpaceOverride"/>
              </a:rPr>
              <a:t>helped to raise the level of the practice significantly. Many like the University of Wisconsin combined laboratory science with an experiential requirement for graduation. The growth in schools of medicine trained physicians and researchers in the systematic collection of clinical data on the safety and efficacy of treatments. They also served as hubs where new medical discoveries could be shared.</a:t>
            </a:r>
          </a:p>
          <a:p>
            <a:pPr algn="l"/>
            <a:r>
              <a:rPr lang="en-US" b="1" i="0" dirty="0">
                <a:solidFill>
                  <a:srgbClr val="000000"/>
                </a:solidFill>
                <a:effectLst/>
                <a:latin typeface="Inter var"/>
              </a:rPr>
              <a:t>Medical Journals</a:t>
            </a:r>
          </a:p>
          <a:p>
            <a:pPr algn="l"/>
            <a:r>
              <a:rPr lang="en-US" b="0" i="0" dirty="0">
                <a:solidFill>
                  <a:srgbClr val="000000"/>
                </a:solidFill>
                <a:effectLst/>
                <a:latin typeface="NonBreakingSpaceOverride"/>
              </a:rPr>
              <a:t>The advent of journals such as the Journal of the American Medical Association (JAMA) allowed new discoveries could also be widely disseminated.</a:t>
            </a:r>
          </a:p>
          <a:p>
            <a:pPr algn="l"/>
            <a:r>
              <a:rPr lang="en-US" b="1" i="0" dirty="0">
                <a:solidFill>
                  <a:srgbClr val="000000"/>
                </a:solidFill>
                <a:effectLst/>
                <a:latin typeface="Inter var"/>
              </a:rPr>
              <a:t>AMA Drug Certifications</a:t>
            </a:r>
          </a:p>
          <a:p>
            <a:pPr algn="l"/>
            <a:r>
              <a:rPr lang="en-US" b="0" i="0" dirty="0">
                <a:solidFill>
                  <a:srgbClr val="000000"/>
                </a:solidFill>
                <a:effectLst/>
                <a:latin typeface="NonBreakingSpaceOverride"/>
              </a:rPr>
              <a:t>In 1905, the AMA formed its own Council on Pharmacy and Chemistry which levied a fee on manufacturers to evaluate their drugs for quality (ingredient testing) and safety. Drugs accepted by the Council could carry the AMA’s Seal of Acceptance. The AMA’s Chemical Laboratory tested commercial statements about the composition and purity of drugs in their labs. The Council on Pharmacy and Chemistry followed up with safety</a:t>
            </a:r>
            <a:br>
              <a:rPr lang="en-US" b="0" i="0" dirty="0">
                <a:solidFill>
                  <a:srgbClr val="000000"/>
                </a:solidFill>
                <a:effectLst/>
                <a:latin typeface="NonBreakingSpaceOverride"/>
              </a:rPr>
            </a:br>
            <a:r>
              <a:rPr lang="en-US" b="0" i="0" dirty="0">
                <a:solidFill>
                  <a:srgbClr val="000000"/>
                </a:solidFill>
                <a:effectLst/>
                <a:latin typeface="NonBreakingSpaceOverride"/>
              </a:rPr>
              <a:t>evaluations and rudimentary efficacy evaluations designed to eliminate exaggerated or misleading therapeutic claims. The Seal was awarded to drugs that provided symptomatic relief.</a:t>
            </a:r>
          </a:p>
          <a:p>
            <a:pPr algn="l"/>
            <a:r>
              <a:rPr lang="en-US" b="1" i="0" dirty="0">
                <a:solidFill>
                  <a:srgbClr val="000000"/>
                </a:solidFill>
                <a:effectLst/>
                <a:latin typeface="Inter var"/>
              </a:rPr>
              <a:t>Cooperative Investigations</a:t>
            </a:r>
          </a:p>
          <a:p>
            <a:pPr algn="l"/>
            <a:r>
              <a:rPr lang="en-US" b="0" i="0" dirty="0">
                <a:solidFill>
                  <a:srgbClr val="000000"/>
                </a:solidFill>
                <a:effectLst/>
                <a:latin typeface="NonBreakingSpaceOverride"/>
              </a:rPr>
              <a:t>During the 1920s, ’30s, and ’40s medical researchers began to conduct “cooperative investigations”. These were designed to overcome errors attributed to individual observers working in relative isolation. It instead replaced them with standardized evaluations of therapeutic research in hundreds of patients.</a:t>
            </a:r>
          </a:p>
          <a:p>
            <a:pPr algn="l"/>
            <a:r>
              <a:rPr lang="en-US" b="1" i="0" dirty="0">
                <a:solidFill>
                  <a:srgbClr val="000000"/>
                </a:solidFill>
                <a:effectLst/>
                <a:latin typeface="Inter var"/>
              </a:rPr>
              <a:t>Freedom to Try</a:t>
            </a:r>
          </a:p>
          <a:p>
            <a:pPr algn="l"/>
            <a:r>
              <a:rPr lang="en-US" b="0" i="0" dirty="0">
                <a:solidFill>
                  <a:srgbClr val="000000"/>
                </a:solidFill>
                <a:effectLst/>
                <a:latin typeface="NonBreakingSpaceOverride"/>
              </a:rPr>
              <a:t>Therapeutic experimentation did not begin to gain a true foothold in modern medicine until the U.S. legal system stopped equating experimentation with medical malpractice. In 1935, the state of Michigan authorized controlled clinical investigations as a part of medical practice without subjecting the researcher to strict liability (without fault) for any injury so long as the patient consented to the experiment. In particular, the court accepted that experimentation was necessary not just to treat the individual, but also to help medicine progress. “We recognize,” noted the Court, “the fact that if the general practice of medicine and surgery is to progress, there must be a certain amount of experimentation carried on.”</a:t>
            </a:r>
          </a:p>
          <a:p>
            <a:pPr algn="l"/>
            <a:r>
              <a:rPr lang="en-US" b="1" i="0" dirty="0">
                <a:solidFill>
                  <a:srgbClr val="000000"/>
                </a:solidFill>
                <a:effectLst/>
                <a:latin typeface="Inter var"/>
              </a:rPr>
              <a:t>Incentive Improvements</a:t>
            </a:r>
          </a:p>
          <a:p>
            <a:pPr algn="l"/>
            <a:r>
              <a:rPr lang="en-US" b="1" i="0" dirty="0">
                <a:solidFill>
                  <a:srgbClr val="000000"/>
                </a:solidFill>
                <a:effectLst/>
                <a:latin typeface="Inter var"/>
              </a:rPr>
              <a:t>Medical Patent Protections &amp; Mass Production</a:t>
            </a:r>
          </a:p>
          <a:p>
            <a:pPr algn="l"/>
            <a:r>
              <a:rPr lang="en-US" b="0" i="0" dirty="0">
                <a:solidFill>
                  <a:srgbClr val="000000"/>
                </a:solidFill>
                <a:effectLst/>
                <a:latin typeface="NonBreakingSpaceOverride"/>
              </a:rPr>
              <a:t>In the late nineteenth and early twentieth century, interest in clinical objectivity grew, spurred on not only by astounding successes in laboratory science and clinical medicine abroad (e.g. discovery of microbes, pasteurization of milk, development of anthrax and rabies vaccines). International recognition of medical patents contributed to a boom in large-scale industrial pharmaceutical manufacturing led by Bayer and Pfizer. In 1880, patent medicines constituted 28% of marketed drugs. By 1900, however, they represented 72% of drug sales.</a:t>
            </a:r>
          </a:p>
          <a:p>
            <a:pPr algn="l"/>
            <a:r>
              <a:rPr lang="en-US" b="0" i="0" dirty="0">
                <a:solidFill>
                  <a:srgbClr val="000000"/>
                </a:solidFill>
                <a:effectLst/>
                <a:latin typeface="NonBreakingSpaceOverride"/>
              </a:rPr>
              <a:t>The industrial revolution gave way to technologies allowing for mass production and distribution on a global scale. This is vastly more efficient, and profitable than traditional means. These greater profits drove greater investment and thereby greater medical progress in the field.</a:t>
            </a:r>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28</a:t>
            </a:fld>
            <a:endParaRPr lang="en-US"/>
          </a:p>
        </p:txBody>
      </p:sp>
    </p:spTree>
    <p:extLst>
      <p:ext uri="{BB962C8B-B14F-4D97-AF65-F5344CB8AC3E}">
        <p14:creationId xmlns:p14="http://schemas.microsoft.com/office/powerpoint/2010/main" val="3750604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NonBreakingSpaceOverride"/>
              </a:rPr>
              <a:t>In the late 1950s, the drug thalidomide became available in 46 countries (but not the US) to treat nausea associated with morning sickness during pregnancy.  Unfortunately, the potential side effects were not fully understood.  As a result, thousands of children were born with birth defects, most notably phocomelia (limb malformations).</a:t>
            </a:r>
          </a:p>
          <a:p>
            <a:endParaRPr lang="en-US" b="0" i="0">
              <a:solidFill>
                <a:srgbClr val="000000"/>
              </a:solidFill>
              <a:effectLst/>
              <a:latin typeface="NonBreakingSpaceOverride"/>
            </a:endParaRP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29</a:t>
            </a:fld>
            <a:endParaRPr lang="en-US"/>
          </a:p>
        </p:txBody>
      </p:sp>
    </p:spTree>
    <p:extLst>
      <p:ext uri="{BB962C8B-B14F-4D97-AF65-F5344CB8AC3E}">
        <p14:creationId xmlns:p14="http://schemas.microsoft.com/office/powerpoint/2010/main" val="1971728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br>
            <a:r>
              <a:rPr lang="en-US" b="0" i="0">
                <a:solidFill>
                  <a:srgbClr val="000000"/>
                </a:solidFill>
                <a:effectLst/>
                <a:latin typeface="NonBreakingSpaceOverride"/>
              </a:rPr>
              <a:t>Fortunately, the existing 1938 FDA safety requirements completely protected Americans from the fate of Europe. However, amid the mass hysteria over the tragedy, the US government felt compelled to look like it was doing something in response.</a:t>
            </a:r>
          </a:p>
          <a:p>
            <a:pPr algn="l"/>
            <a:endParaRPr lang="en-US" b="0" i="0">
              <a:solidFill>
                <a:srgbClr val="000000"/>
              </a:solidFill>
              <a:effectLst/>
              <a:latin typeface="NonBreakingSpaceOverride"/>
            </a:endParaRPr>
          </a:p>
          <a:p>
            <a:pPr algn="l"/>
            <a:r>
              <a:rPr lang="en-US" b="0" i="0">
                <a:solidFill>
                  <a:srgbClr val="000000"/>
                </a:solidFill>
                <a:effectLst/>
                <a:latin typeface="NonBreakingSpaceOverride"/>
              </a:rPr>
              <a:t>As effective safety regulations were already in place, the government instead chose to restrict the production of new treatments primarily by requiring extensive additional efficacy testing via the 1962 </a:t>
            </a:r>
            <a:r>
              <a:rPr lang="en-US" b="1" i="0">
                <a:solidFill>
                  <a:srgbClr val="000000"/>
                </a:solidFill>
                <a:effectLst/>
                <a:latin typeface="NonBreakingSpaceOverride"/>
              </a:rPr>
              <a:t>Kefauver Harris Amendment</a:t>
            </a:r>
            <a:r>
              <a:rPr lang="en-US" b="0" i="0">
                <a:solidFill>
                  <a:srgbClr val="000000"/>
                </a:solidFill>
                <a:effectLst/>
                <a:latin typeface="NonBreakingSpaceOverride"/>
              </a:rPr>
              <a: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NonBreakingSpaceOverride"/>
              </a:rPr>
              <a:t>The new regulatory clampdown on approvals immediately reduced the production of new treatments by 70%.</a:t>
            </a:r>
          </a:p>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30</a:t>
            </a:fld>
            <a:endParaRPr lang="en-US"/>
          </a:p>
        </p:txBody>
      </p:sp>
    </p:spTree>
    <p:extLst>
      <p:ext uri="{BB962C8B-B14F-4D97-AF65-F5344CB8AC3E}">
        <p14:creationId xmlns:p14="http://schemas.microsoft.com/office/powerpoint/2010/main" val="2736120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Inter var"/>
              </a:rPr>
              <a:t>Efficacy Trials Before 1962</a:t>
            </a:r>
          </a:p>
          <a:p>
            <a:pPr algn="l"/>
            <a:r>
              <a:rPr lang="en-US" b="0" i="0" dirty="0">
                <a:solidFill>
                  <a:srgbClr val="000000"/>
                </a:solidFill>
                <a:effectLst/>
                <a:latin typeface="NonBreakingSpaceOverride"/>
              </a:rPr>
              <a:t>There are hundreds of conditions that a given drug may be effective at treating. However, it’s impossible to know which conditions a drug may improve until it is tried by real-world patients.</a:t>
            </a:r>
          </a:p>
          <a:p>
            <a:pPr algn="l"/>
            <a:r>
              <a:rPr lang="en-US" b="0" i="0" dirty="0">
                <a:solidFill>
                  <a:srgbClr val="000000"/>
                </a:solidFill>
                <a:effectLst/>
                <a:latin typeface="NonBreakingSpaceOverride"/>
              </a:rPr>
              <a:t>Prior to the 1962 regulations, it cost a drug manufacturer an average of $74 million dollars (2020 inflation-adjusted) to develop and test a new drug for safety before bringing it to market. Once the FDA had approved it as safe, efficacy testing was performed by the third-party American Medical Association.</a:t>
            </a:r>
          </a:p>
          <a:p>
            <a:pPr algn="l"/>
            <a:r>
              <a:rPr lang="en-US" b="0" i="0" dirty="0">
                <a:solidFill>
                  <a:srgbClr val="000000"/>
                </a:solidFill>
                <a:effectLst/>
                <a:latin typeface="NonBreakingSpaceOverride"/>
              </a:rPr>
              <a:t>The AMA would collect data from its 144,000 physicians members on the efficacy of different drugs for various conditions. Once it was determined which conditions a drug was or was not effective for, the results would be published in the Journal of the American Medical Association (JAMA). The AMA would only give its seal to drugs which it had determined were safe and effective for specific conditions.</a:t>
            </a:r>
          </a:p>
          <a:p>
            <a:pPr algn="l"/>
            <a:r>
              <a:rPr lang="en-US" b="0" i="0" dirty="0">
                <a:solidFill>
                  <a:srgbClr val="000000"/>
                </a:solidFill>
                <a:effectLst/>
                <a:latin typeface="NonBreakingSpaceOverride"/>
              </a:rPr>
              <a:t>The 1962 regulations made these large real-world efficacy trials illegal. Ironically, despite the fact that the new regulations were primarily focused on ensuring that drugs were effective through controlled FDA efficacy trials, they massively reduced the quantity and quality of the efficacy data that was collected for several reasons:</a:t>
            </a:r>
          </a:p>
          <a:p>
            <a:pPr algn="l">
              <a:buFont typeface="+mj-lt"/>
              <a:buAutoNum type="arabicPeriod"/>
            </a:pPr>
            <a:r>
              <a:rPr lang="en-US" b="0" i="0" dirty="0">
                <a:solidFill>
                  <a:srgbClr val="000000"/>
                </a:solidFill>
                <a:effectLst/>
                <a:latin typeface="NonBreakingSpaceOverride"/>
              </a:rPr>
              <a:t>New Trials Were Much Smaller</a:t>
            </a:r>
          </a:p>
          <a:p>
            <a:pPr algn="l">
              <a:buFont typeface="+mj-lt"/>
              <a:buAutoNum type="arabicPeriod"/>
            </a:pPr>
            <a:r>
              <a:rPr lang="en-US" b="0" i="0" dirty="0">
                <a:solidFill>
                  <a:srgbClr val="000000"/>
                </a:solidFill>
                <a:effectLst/>
                <a:latin typeface="NonBreakingSpaceOverride"/>
              </a:rPr>
              <a:t>Were Far More Expensive</a:t>
            </a:r>
          </a:p>
          <a:p>
            <a:pPr algn="l">
              <a:buFont typeface="+mj-lt"/>
              <a:buAutoNum type="arabicPeriod"/>
            </a:pPr>
            <a:r>
              <a:rPr lang="en-US" b="0" i="0" dirty="0">
                <a:solidFill>
                  <a:srgbClr val="000000"/>
                </a:solidFill>
                <a:effectLst/>
                <a:latin typeface="NonBreakingSpaceOverride"/>
              </a:rPr>
              <a:t>Participants Were Less Representative of Actual Patients</a:t>
            </a:r>
          </a:p>
          <a:p>
            <a:pPr algn="l">
              <a:buFont typeface="+mj-lt"/>
              <a:buAutoNum type="arabicPeriod"/>
            </a:pPr>
            <a:r>
              <a:rPr lang="en-US" b="0" i="0" dirty="0">
                <a:solidFill>
                  <a:srgbClr val="000000"/>
                </a:solidFill>
                <a:effectLst/>
                <a:latin typeface="NonBreakingSpaceOverride"/>
              </a:rPr>
              <a:t>They Were Run by Drug Companies with Conflicts of Interest Instead of the 3rd Party AMA</a:t>
            </a:r>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31</a:t>
            </a:fld>
            <a:endParaRPr lang="en-US"/>
          </a:p>
        </p:txBody>
      </p:sp>
    </p:spTree>
    <p:extLst>
      <p:ext uri="{BB962C8B-B14F-4D97-AF65-F5344CB8AC3E}">
        <p14:creationId xmlns:p14="http://schemas.microsoft.com/office/powerpoint/2010/main" val="3549353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NonBreakingSpaceOverride"/>
              </a:rPr>
              <a:t>Over the previous 50 years, rapid advancements in medical science had been producing a 4-year increase in human lifespan every year. This amazingly linear growth rate had followed millennia with a flat human lifespan of around 28 years. Following this new 70% reduction in the pace of medical progress, the growth in human lifespan was immediately cut in half to an increase of 2 years per year.</a:t>
            </a: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32</a:t>
            </a:fld>
            <a:endParaRPr lang="en-US"/>
          </a:p>
        </p:txBody>
      </p:sp>
    </p:spTree>
    <p:extLst>
      <p:ext uri="{BB962C8B-B14F-4D97-AF65-F5344CB8AC3E}">
        <p14:creationId xmlns:p14="http://schemas.microsoft.com/office/powerpoint/2010/main" val="3620388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000000"/>
                </a:solidFill>
                <a:effectLst/>
                <a:latin typeface="Inter var"/>
              </a:rPr>
              <a:t>Exclusion Criteria</a:t>
            </a:r>
          </a:p>
          <a:p>
            <a:pPr algn="l"/>
            <a:r>
              <a:rPr lang="en-US" b="0" i="1">
                <a:solidFill>
                  <a:srgbClr val="000000"/>
                </a:solidFill>
                <a:effectLst/>
                <a:latin typeface="NonBreakingSpaceOverride"/>
              </a:rPr>
              <a:t>Subjects in FDA Trials Are Not Representative of the Actual People Receiving Treatment</a:t>
            </a:r>
            <a:endParaRPr lang="en-US" b="0" i="0">
              <a:solidFill>
                <a:srgbClr val="000000"/>
              </a:solidFill>
              <a:effectLst/>
              <a:latin typeface="NonBreakingSpaceOverride"/>
            </a:endParaRPr>
          </a:p>
          <a:p>
            <a:pPr algn="l"/>
            <a:r>
              <a:rPr lang="en-US" b="0" i="0">
                <a:solidFill>
                  <a:srgbClr val="000000"/>
                </a:solidFill>
                <a:effectLst/>
                <a:latin typeface="NonBreakingSpaceOverride"/>
              </a:rPr>
              <a:t>External validity is the extent to which the results can be generalized to a population of interest. The population of interest is usually defined as the people the intervention is intended to help.</a:t>
            </a:r>
          </a:p>
          <a:p>
            <a:pPr algn="l"/>
            <a:r>
              <a:rPr lang="en-US" b="0" i="0">
                <a:solidFill>
                  <a:srgbClr val="000000"/>
                </a:solidFill>
                <a:effectLst/>
                <a:latin typeface="NonBreakingSpaceOverride"/>
              </a:rPr>
              <a:t>Phase III clinical trials are designed to exclude a vast majority of the population of interest. In other words, the subjects of the drug trials are not representative of the prescribed recipients, once said drugs are approved. One investigation found that only </a:t>
            </a:r>
            <a:r>
              <a:rPr lang="en-US" b="0" i="0" u="sng">
                <a:solidFill>
                  <a:srgbClr val="E22658"/>
                </a:solidFill>
                <a:effectLst/>
                <a:latin typeface="NonBreakingSpaceOverride"/>
                <a:hlinkClick r:id="rId3"/>
              </a:rPr>
              <a:t>14.5%</a:t>
            </a:r>
            <a:r>
              <a:rPr lang="en-US" b="0" i="0">
                <a:solidFill>
                  <a:srgbClr val="000000"/>
                </a:solidFill>
                <a:effectLst/>
                <a:latin typeface="NonBreakingSpaceOverride"/>
              </a:rPr>
              <a:t> of patients with major depressive disorder fulfilled eligibility requirements for enrollment in an antidepressant efficacy trial.</a:t>
            </a:r>
          </a:p>
          <a:p>
            <a:pPr algn="l"/>
            <a:r>
              <a:rPr lang="en-US" b="0" i="0">
                <a:solidFill>
                  <a:srgbClr val="000000"/>
                </a:solidFill>
                <a:effectLst/>
                <a:latin typeface="NonBreakingSpaceOverride"/>
              </a:rPr>
              <a:t>As a result, the results of these trials are not necessarily generalizable to patients matching any of these criteria:</a:t>
            </a:r>
          </a:p>
          <a:p>
            <a:pPr algn="l">
              <a:buFont typeface="Arial" panose="020B0604020202020204" pitchFamily="34" charset="0"/>
              <a:buChar char="•"/>
            </a:pPr>
            <a:r>
              <a:rPr lang="en-US" b="0" i="0">
                <a:solidFill>
                  <a:srgbClr val="000000"/>
                </a:solidFill>
                <a:effectLst/>
                <a:latin typeface="NonBreakingSpaceOverride"/>
              </a:rPr>
              <a:t>Suffer from multiple mental health conditions (e.g. post-traumatic stress disorder, generalized anxiety disorder, bipolar disorder, etc.)</a:t>
            </a:r>
          </a:p>
          <a:p>
            <a:pPr algn="l">
              <a:buFont typeface="Arial" panose="020B0604020202020204" pitchFamily="34" charset="0"/>
              <a:buChar char="•"/>
            </a:pPr>
            <a:r>
              <a:rPr lang="en-US" b="0" i="0">
                <a:solidFill>
                  <a:srgbClr val="000000"/>
                </a:solidFill>
                <a:effectLst/>
                <a:latin typeface="NonBreakingSpaceOverride"/>
              </a:rPr>
              <a:t>Engage in drug or alcohol abuse</a:t>
            </a:r>
          </a:p>
          <a:p>
            <a:pPr algn="l">
              <a:buFont typeface="Arial" panose="020B0604020202020204" pitchFamily="34" charset="0"/>
              <a:buChar char="•"/>
            </a:pPr>
            <a:r>
              <a:rPr lang="en-US" b="0" i="0">
                <a:solidFill>
                  <a:srgbClr val="000000"/>
                </a:solidFill>
                <a:effectLst/>
                <a:latin typeface="NonBreakingSpaceOverride"/>
              </a:rPr>
              <a:t>Suffer from mild depression (Hamilton Rating Scale for Depression (HAM-D) score below the specified minimum)</a:t>
            </a:r>
          </a:p>
          <a:p>
            <a:pPr algn="l">
              <a:buFont typeface="Arial" panose="020B0604020202020204" pitchFamily="34" charset="0"/>
              <a:buChar char="•"/>
            </a:pPr>
            <a:r>
              <a:rPr lang="en-US" b="0" i="0">
                <a:solidFill>
                  <a:srgbClr val="000000"/>
                </a:solidFill>
                <a:effectLst/>
                <a:latin typeface="NonBreakingSpaceOverride"/>
              </a:rPr>
              <a:t>Use other psychotropic medications</a:t>
            </a:r>
          </a:p>
          <a:p>
            <a:pPr algn="l"/>
            <a:r>
              <a:rPr lang="en-US" b="0" i="0">
                <a:solidFill>
                  <a:srgbClr val="000000"/>
                </a:solidFill>
                <a:effectLst/>
                <a:latin typeface="NonBreakingSpaceOverride"/>
              </a:rPr>
              <a:t>These facts call into question the external validity of standard efficacy trials.</a:t>
            </a:r>
          </a:p>
          <a:p>
            <a:pPr algn="l"/>
            <a:r>
              <a:rPr lang="en-US" b="0" i="0">
                <a:solidFill>
                  <a:srgbClr val="000000"/>
                </a:solidFill>
                <a:effectLst/>
                <a:latin typeface="NonBreakingSpaceOverride"/>
              </a:rPr>
              <a:t>The fact that co-morbidities are excluded also makes it impossible to discover potential new uses for a treatment.</a:t>
            </a:r>
          </a:p>
          <a:p>
            <a:pPr algn="l"/>
            <a:r>
              <a:rPr lang="en-US" b="1" i="0">
                <a:solidFill>
                  <a:srgbClr val="000000"/>
                </a:solidFill>
                <a:effectLst/>
                <a:latin typeface="Inter var"/>
              </a:rPr>
              <a:t>New Trials Were Very Small</a:t>
            </a:r>
          </a:p>
          <a:p>
            <a:pPr algn="l"/>
            <a:r>
              <a:rPr lang="en-US" b="0" i="0">
                <a:solidFill>
                  <a:srgbClr val="000000"/>
                </a:solidFill>
                <a:effectLst/>
                <a:latin typeface="NonBreakingSpaceOverride"/>
              </a:rPr>
              <a:t>Due to exclusion criteria and added cost, patient sample sizes are very small. The number of subjects per trial on average is:</a:t>
            </a:r>
          </a:p>
          <a:p>
            <a:pPr algn="l">
              <a:buFont typeface="Arial" panose="020B0604020202020204" pitchFamily="34" charset="0"/>
              <a:buChar char="•"/>
            </a:pPr>
            <a:r>
              <a:rPr lang="en-US" b="0" i="0">
                <a:solidFill>
                  <a:srgbClr val="000000"/>
                </a:solidFill>
                <a:effectLst/>
                <a:latin typeface="NonBreakingSpaceOverride"/>
              </a:rPr>
              <a:t>275 patients are sought per cardiovascular trial</a:t>
            </a:r>
          </a:p>
          <a:p>
            <a:pPr algn="l">
              <a:buFont typeface="Arial" panose="020B0604020202020204" pitchFamily="34" charset="0"/>
              <a:buChar char="•"/>
            </a:pPr>
            <a:r>
              <a:rPr lang="en-US" b="0" i="0">
                <a:solidFill>
                  <a:srgbClr val="000000"/>
                </a:solidFill>
                <a:effectLst/>
                <a:latin typeface="NonBreakingSpaceOverride"/>
              </a:rPr>
              <a:t>20 patients per cancer trial</a:t>
            </a:r>
          </a:p>
          <a:p>
            <a:pPr algn="l">
              <a:buFont typeface="Arial" panose="020B0604020202020204" pitchFamily="34" charset="0"/>
              <a:buChar char="•"/>
            </a:pPr>
            <a:r>
              <a:rPr lang="en-US" b="0" i="0">
                <a:solidFill>
                  <a:srgbClr val="000000"/>
                </a:solidFill>
                <a:effectLst/>
                <a:latin typeface="NonBreakingSpaceOverride"/>
              </a:rPr>
              <a:t>70 patients per depression trial</a:t>
            </a:r>
          </a:p>
          <a:p>
            <a:pPr algn="l">
              <a:buFont typeface="Arial" panose="020B0604020202020204" pitchFamily="34" charset="0"/>
              <a:buChar char="•"/>
            </a:pPr>
            <a:r>
              <a:rPr lang="en-US" b="0" i="0">
                <a:solidFill>
                  <a:srgbClr val="000000"/>
                </a:solidFill>
                <a:effectLst/>
                <a:latin typeface="NonBreakingSpaceOverride"/>
              </a:rPr>
              <a:t>100 per diabetes trial</a:t>
            </a: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33</a:t>
            </a:fld>
            <a:endParaRPr lang="en-US"/>
          </a:p>
        </p:txBody>
      </p:sp>
    </p:spTree>
    <p:extLst>
      <p:ext uri="{BB962C8B-B14F-4D97-AF65-F5344CB8AC3E}">
        <p14:creationId xmlns:p14="http://schemas.microsoft.com/office/powerpoint/2010/main" val="36662888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Inter var"/>
              </a:rPr>
              <a:t>Exclusion Criteria</a:t>
            </a:r>
          </a:p>
          <a:p>
            <a:pPr algn="l"/>
            <a:r>
              <a:rPr lang="en-US" b="0" i="1" dirty="0">
                <a:solidFill>
                  <a:srgbClr val="000000"/>
                </a:solidFill>
                <a:effectLst/>
                <a:latin typeface="NonBreakingSpaceOverride"/>
              </a:rPr>
              <a:t>Subjects in FDA Trials Are Not Representative of the Actual People Receiving Treatment</a:t>
            </a:r>
            <a:endParaRPr lang="en-US" b="0" i="0" dirty="0">
              <a:solidFill>
                <a:srgbClr val="000000"/>
              </a:solidFill>
              <a:effectLst/>
              <a:latin typeface="NonBreakingSpaceOverride"/>
            </a:endParaRPr>
          </a:p>
          <a:p>
            <a:pPr algn="l"/>
            <a:r>
              <a:rPr lang="en-US" b="0" i="0" dirty="0">
                <a:solidFill>
                  <a:srgbClr val="000000"/>
                </a:solidFill>
                <a:effectLst/>
                <a:latin typeface="NonBreakingSpaceOverride"/>
              </a:rPr>
              <a:t>External validity is the extent to which the results can be generalized to a population of interest. The population of interest is usually defined as the people the intervention is intended to help.</a:t>
            </a:r>
          </a:p>
          <a:p>
            <a:pPr algn="l"/>
            <a:r>
              <a:rPr lang="en-US" b="0" i="0" dirty="0">
                <a:solidFill>
                  <a:srgbClr val="000000"/>
                </a:solidFill>
                <a:effectLst/>
                <a:latin typeface="NonBreakingSpaceOverride"/>
              </a:rPr>
              <a:t>Phase III clinical trials are designed to exclude a vast majority of the population of interest. In other words, the subjects of the drug trials are not representative of the prescribed recipients, once said drugs are approved. One investigation found that only </a:t>
            </a:r>
            <a:r>
              <a:rPr lang="en-US" b="0" i="0" u="sng" dirty="0">
                <a:solidFill>
                  <a:srgbClr val="E22658"/>
                </a:solidFill>
                <a:effectLst/>
                <a:latin typeface="NonBreakingSpaceOverride"/>
                <a:hlinkClick r:id="rId3"/>
              </a:rPr>
              <a:t>14.5%</a:t>
            </a:r>
            <a:r>
              <a:rPr lang="en-US" b="0" i="0" dirty="0">
                <a:solidFill>
                  <a:srgbClr val="000000"/>
                </a:solidFill>
                <a:effectLst/>
                <a:latin typeface="NonBreakingSpaceOverride"/>
              </a:rPr>
              <a:t> of patients with major depressive disorder fulfilled eligibility requirements for enrollment in an antidepressant efficacy trial.</a:t>
            </a:r>
          </a:p>
          <a:p>
            <a:pPr algn="l"/>
            <a:r>
              <a:rPr lang="en-US" b="0" i="0" dirty="0">
                <a:solidFill>
                  <a:srgbClr val="000000"/>
                </a:solidFill>
                <a:effectLst/>
                <a:latin typeface="NonBreakingSpaceOverride"/>
              </a:rPr>
              <a:t>As a result, the results of these trials are not necessarily generalizable to patients matching any of these criteria:</a:t>
            </a:r>
          </a:p>
          <a:p>
            <a:pPr algn="l">
              <a:buFont typeface="Arial" panose="020B0604020202020204" pitchFamily="34" charset="0"/>
              <a:buChar char="•"/>
            </a:pPr>
            <a:r>
              <a:rPr lang="en-US" b="0" i="0" dirty="0">
                <a:solidFill>
                  <a:srgbClr val="000000"/>
                </a:solidFill>
                <a:effectLst/>
                <a:latin typeface="NonBreakingSpaceOverride"/>
              </a:rPr>
              <a:t>Suffer from multiple mental health conditions (e.g. post-traumatic stress disorder, generalized anxiety disorder, bipolar disorder, etc.)</a:t>
            </a:r>
          </a:p>
          <a:p>
            <a:pPr algn="l">
              <a:buFont typeface="Arial" panose="020B0604020202020204" pitchFamily="34" charset="0"/>
              <a:buChar char="•"/>
            </a:pPr>
            <a:r>
              <a:rPr lang="en-US" b="0" i="0" dirty="0">
                <a:solidFill>
                  <a:srgbClr val="000000"/>
                </a:solidFill>
                <a:effectLst/>
                <a:latin typeface="NonBreakingSpaceOverride"/>
              </a:rPr>
              <a:t>Engage in drug or alcohol abuse</a:t>
            </a:r>
          </a:p>
          <a:p>
            <a:pPr algn="l">
              <a:buFont typeface="Arial" panose="020B0604020202020204" pitchFamily="34" charset="0"/>
              <a:buChar char="•"/>
            </a:pPr>
            <a:r>
              <a:rPr lang="en-US" b="0" i="0" dirty="0">
                <a:solidFill>
                  <a:srgbClr val="000000"/>
                </a:solidFill>
                <a:effectLst/>
                <a:latin typeface="NonBreakingSpaceOverride"/>
              </a:rPr>
              <a:t>Suffer from mild depression (Hamilton Rating Scale for Depression (HAM-D) score below the specified minimum)</a:t>
            </a:r>
          </a:p>
          <a:p>
            <a:pPr algn="l">
              <a:buFont typeface="Arial" panose="020B0604020202020204" pitchFamily="34" charset="0"/>
              <a:buChar char="•"/>
            </a:pPr>
            <a:r>
              <a:rPr lang="en-US" b="0" i="0" dirty="0">
                <a:solidFill>
                  <a:srgbClr val="000000"/>
                </a:solidFill>
                <a:effectLst/>
                <a:latin typeface="NonBreakingSpaceOverride"/>
              </a:rPr>
              <a:t>Use other psychotropic medications</a:t>
            </a:r>
          </a:p>
          <a:p>
            <a:pPr algn="l"/>
            <a:r>
              <a:rPr lang="en-US" b="0" i="0" dirty="0">
                <a:solidFill>
                  <a:srgbClr val="000000"/>
                </a:solidFill>
                <a:effectLst/>
                <a:latin typeface="NonBreakingSpaceOverride"/>
              </a:rPr>
              <a:t>These facts call into question the external validity of standard efficacy trials.</a:t>
            </a:r>
          </a:p>
          <a:p>
            <a:pPr algn="l"/>
            <a:r>
              <a:rPr lang="en-US" b="0" i="0" dirty="0">
                <a:solidFill>
                  <a:srgbClr val="000000"/>
                </a:solidFill>
                <a:effectLst/>
                <a:latin typeface="NonBreakingSpaceOverride"/>
              </a:rPr>
              <a:t>The fact that co-morbidities are excluded also makes it impossible to discover potential new uses for a treatment.</a:t>
            </a:r>
          </a:p>
          <a:p>
            <a:pPr algn="l"/>
            <a:r>
              <a:rPr lang="en-US" b="1" i="0" dirty="0">
                <a:solidFill>
                  <a:srgbClr val="000000"/>
                </a:solidFill>
                <a:effectLst/>
                <a:latin typeface="Inter var"/>
              </a:rPr>
              <a:t>New Trials Were Very Small</a:t>
            </a:r>
          </a:p>
          <a:p>
            <a:pPr algn="l"/>
            <a:r>
              <a:rPr lang="en-US" b="0" i="0" dirty="0">
                <a:solidFill>
                  <a:srgbClr val="000000"/>
                </a:solidFill>
                <a:effectLst/>
                <a:latin typeface="NonBreakingSpaceOverride"/>
              </a:rPr>
              <a:t>Due to exclusion criteria and added cost, patient sample sizes are very small. The number of subjects per trial on average is:</a:t>
            </a:r>
          </a:p>
          <a:p>
            <a:pPr algn="l">
              <a:buFont typeface="Arial" panose="020B0604020202020204" pitchFamily="34" charset="0"/>
              <a:buChar char="•"/>
            </a:pPr>
            <a:r>
              <a:rPr lang="en-US" b="0" i="0" dirty="0">
                <a:solidFill>
                  <a:srgbClr val="000000"/>
                </a:solidFill>
                <a:effectLst/>
                <a:latin typeface="NonBreakingSpaceOverride"/>
              </a:rPr>
              <a:t>275 patients are sought per cardiovascular trial</a:t>
            </a:r>
          </a:p>
          <a:p>
            <a:pPr algn="l">
              <a:buFont typeface="Arial" panose="020B0604020202020204" pitchFamily="34" charset="0"/>
              <a:buChar char="•"/>
            </a:pPr>
            <a:r>
              <a:rPr lang="en-US" b="0" i="0" dirty="0">
                <a:solidFill>
                  <a:srgbClr val="000000"/>
                </a:solidFill>
                <a:effectLst/>
                <a:latin typeface="NonBreakingSpaceOverride"/>
              </a:rPr>
              <a:t>20 patients per cancer trial</a:t>
            </a:r>
          </a:p>
          <a:p>
            <a:pPr algn="l">
              <a:buFont typeface="Arial" panose="020B0604020202020204" pitchFamily="34" charset="0"/>
              <a:buChar char="•"/>
            </a:pPr>
            <a:r>
              <a:rPr lang="en-US" b="0" i="0" dirty="0">
                <a:solidFill>
                  <a:srgbClr val="000000"/>
                </a:solidFill>
                <a:effectLst/>
                <a:latin typeface="NonBreakingSpaceOverride"/>
              </a:rPr>
              <a:t>70 patients per depression trial</a:t>
            </a:r>
          </a:p>
          <a:p>
            <a:pPr algn="l">
              <a:buFont typeface="Arial" panose="020B0604020202020204" pitchFamily="34" charset="0"/>
              <a:buChar char="•"/>
            </a:pPr>
            <a:r>
              <a:rPr lang="en-US" b="0" i="0" dirty="0">
                <a:solidFill>
                  <a:srgbClr val="000000"/>
                </a:solidFill>
                <a:effectLst/>
                <a:latin typeface="NonBreakingSpaceOverride"/>
              </a:rPr>
              <a:t>100 per diabetes trial</a:t>
            </a:r>
          </a:p>
          <a:p>
            <a:br>
              <a:rPr lang="en-US" dirty="0"/>
            </a:br>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34</a:t>
            </a:fld>
            <a:endParaRPr lang="en-US"/>
          </a:p>
        </p:txBody>
      </p:sp>
    </p:spTree>
    <p:extLst>
      <p:ext uri="{BB962C8B-B14F-4D97-AF65-F5344CB8AC3E}">
        <p14:creationId xmlns:p14="http://schemas.microsoft.com/office/powerpoint/2010/main" val="2630858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NonBreakingSpaceOverride"/>
              </a:rPr>
              <a:t>Over the previous 50 years, rapid advancements in medical science had been producing a 4-year increase in human lifespan every year. This amazingly linear growth rate had followed millennia with a flat human lifespan of around 28 years. Following this new 70% reduction in the pace of medical progress, the growth in human lifespan was immediately cut in half to an increase of 2 years per year.</a:t>
            </a: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35</a:t>
            </a:fld>
            <a:endParaRPr lang="en-US"/>
          </a:p>
        </p:txBody>
      </p:sp>
    </p:spTree>
    <p:extLst>
      <p:ext uri="{BB962C8B-B14F-4D97-AF65-F5344CB8AC3E}">
        <p14:creationId xmlns:p14="http://schemas.microsoft.com/office/powerpoint/2010/main" val="3155016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NonBreakingSpaceOverride"/>
              </a:rPr>
              <a:t>Here’s a news story from the Non-Existent Times by No One Ever without a picture of all the people that die from lack of access to life-saving treatments that might have been.</a:t>
            </a: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36</a:t>
            </a:fld>
            <a:endParaRPr lang="en-US"/>
          </a:p>
        </p:txBody>
      </p:sp>
    </p:spTree>
    <p:extLst>
      <p:ext uri="{BB962C8B-B14F-4D97-AF65-F5344CB8AC3E}">
        <p14:creationId xmlns:p14="http://schemas.microsoft.com/office/powerpoint/2010/main" val="2239138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NonBreakingSpaceOverride"/>
              </a:rPr>
              <a:t>You might say “It seems more likely — or as likely — to me that drug development provides diminishing returns to life expectancy.” However, diminishing returns produce a slope of exponential decay. It may be partially responsible, but it’s not going to produce a sudden change in the linear slope of a curve a linear as life expectancy was before and after the FDA.</a:t>
            </a:r>
          </a:p>
          <a:p>
            <a:pPr algn="l"/>
            <a:endParaRPr lang="en-US" b="0" i="0">
              <a:solidFill>
                <a:srgbClr val="000000"/>
              </a:solidFill>
              <a:effectLst/>
              <a:latin typeface="NonBreakingSpaceOverride"/>
            </a:endParaRPr>
          </a:p>
          <a:p>
            <a:pPr algn="l"/>
            <a:r>
              <a:rPr lang="en-US" b="0" i="0">
                <a:solidFill>
                  <a:srgbClr val="000000"/>
                </a:solidFill>
                <a:effectLst/>
                <a:latin typeface="NonBreakingSpaceOverride"/>
              </a:rPr>
              <a:t>Additionally, we’re only 3 lifetimes from George Washington. The modern scientific method has only been systematically applied to medicine for like .0001% of human history. However, the more clinical research studies I read, the more I realize we don’t know. We know basically nothing at this point compared to what will eventually be known about the human body. And the currently highly restrictive overly cautious method of clinical research prevents us from knowing more faster. We’re at the very beginning of thousands or millions of years of systematic discovery. So it’s unlikely that this decline in lifespan growth is the result of diminishing returns due to our running out of things to discover.</a:t>
            </a:r>
          </a:p>
          <a:p>
            <a:br>
              <a:rPr lang="en-US"/>
            </a:br>
            <a:endParaRPr lang="en-US" b="0" i="0">
              <a:solidFill>
                <a:srgbClr val="000000"/>
              </a:solidFill>
              <a:effectLst/>
              <a:latin typeface="NonBreakingSpaceOverride"/>
            </a:endParaRPr>
          </a:p>
          <a:p>
            <a:br>
              <a:rPr lang="en-US" b="0" i="0">
                <a:solidFill>
                  <a:srgbClr val="000000"/>
                </a:solidFill>
                <a:effectLst/>
                <a:latin typeface="NonBreakingSpaceOverride"/>
              </a:rPr>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37</a:t>
            </a:fld>
            <a:endParaRPr lang="en-US"/>
          </a:p>
        </p:txBody>
      </p:sp>
    </p:spTree>
    <p:extLst>
      <p:ext uri="{BB962C8B-B14F-4D97-AF65-F5344CB8AC3E}">
        <p14:creationId xmlns:p14="http://schemas.microsoft.com/office/powerpoint/2010/main" val="143473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Additionally, we make it really easy to track</a:t>
            </a:r>
            <a:r>
              <a:rPr lang="en-US" baseline="0"/>
              <a:t> diet, treatments, and anything else that could possibly influence your condition. </a:t>
            </a:r>
          </a:p>
          <a:p>
            <a:endParaRPr lang="en-US" baseline="0"/>
          </a:p>
          <a:p>
            <a:r>
              <a:rPr lang="en-US"/>
              <a:t>Remove Browser image</a:t>
            </a:r>
          </a:p>
          <a:p>
            <a:endParaRPr lang="en-US"/>
          </a:p>
          <a:p>
            <a:r>
              <a:rPr lang="en-US"/>
              <a:t>“Track factors” in </a:t>
            </a:r>
          </a:p>
        </p:txBody>
      </p:sp>
      <p:sp>
        <p:nvSpPr>
          <p:cNvPr id="4" name="Slide Number Placeholder 3"/>
          <p:cNvSpPr>
            <a:spLocks noGrp="1"/>
          </p:cNvSpPr>
          <p:nvPr>
            <p:ph type="sldNum" sz="quarter" idx="10"/>
          </p:nvPr>
        </p:nvSpPr>
        <p:spPr/>
        <p:txBody>
          <a:bodyPr/>
          <a:lstStyle/>
          <a:p>
            <a:fld id="{0D21FD99-CF01-4548-8FAD-2C9397742E54}" type="slidenum">
              <a:rPr lang="en-US" smtClean="0"/>
              <a:t>3</a:t>
            </a:fld>
            <a:endParaRPr lang="en-US"/>
          </a:p>
        </p:txBody>
      </p:sp>
    </p:spTree>
    <p:extLst>
      <p:ext uri="{BB962C8B-B14F-4D97-AF65-F5344CB8AC3E}">
        <p14:creationId xmlns:p14="http://schemas.microsoft.com/office/powerpoint/2010/main" val="39578385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38</a:t>
            </a:fld>
            <a:endParaRPr lang="en-US"/>
          </a:p>
        </p:txBody>
      </p:sp>
    </p:spTree>
    <p:extLst>
      <p:ext uri="{BB962C8B-B14F-4D97-AF65-F5344CB8AC3E}">
        <p14:creationId xmlns:p14="http://schemas.microsoft.com/office/powerpoint/2010/main" val="2131608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Inter var"/>
              </a:rPr>
              <a:t>Treatments for Rare Diseases Make No Financial Sense</a:t>
            </a:r>
          </a:p>
          <a:p>
            <a:pPr algn="l"/>
            <a:r>
              <a:rPr lang="en-US" b="0" i="0" dirty="0">
                <a:solidFill>
                  <a:srgbClr val="000000"/>
                </a:solidFill>
                <a:effectLst/>
                <a:latin typeface="NonBreakingSpaceOverride"/>
              </a:rPr>
              <a:t>The costs of FDA regulations do not vary with the number of potential users of the drug, so the decline in drug development has been especially important in the treatment of rare diseases. By definition, each rare disease afflicts only a small number of people, but there are thousands of rare diseases. In aggregate, rare diseases afflict millions of Americans: according to an </a:t>
            </a:r>
            <a:r>
              <a:rPr lang="en-US" b="0" i="0" u="sng" dirty="0">
                <a:solidFill>
                  <a:srgbClr val="E22658"/>
                </a:solidFill>
                <a:effectLst/>
                <a:latin typeface="NonBreakingSpaceOverride"/>
                <a:hlinkClick r:id="rId3"/>
              </a:rPr>
              <a:t>AMA estimate (AMA 1995)</a:t>
            </a:r>
            <a:r>
              <a:rPr lang="en-US" b="0" i="0" dirty="0">
                <a:solidFill>
                  <a:srgbClr val="000000"/>
                </a:solidFill>
                <a:effectLst/>
                <a:latin typeface="NonBreakingSpaceOverride"/>
              </a:rPr>
              <a:t>, as many as 10 percent of the population. Thus, millions of Americans have few or no therapies available to treat their diseases because of increased costs of drug development brought about by stringent FDA “safety and efficacy” requirements. In response to this problem, in 1983 the </a:t>
            </a:r>
            <a:r>
              <a:rPr lang="en-US" b="0" i="0" u="sng" dirty="0">
                <a:solidFill>
                  <a:srgbClr val="E22658"/>
                </a:solidFill>
                <a:effectLst/>
                <a:latin typeface="NonBreakingSpaceOverride"/>
                <a:hlinkClick r:id="rId4"/>
              </a:rPr>
              <a:t>Orphan Drug Act</a:t>
            </a:r>
            <a:r>
              <a:rPr lang="en-US" b="0" i="0" dirty="0">
                <a:solidFill>
                  <a:srgbClr val="000000"/>
                </a:solidFill>
                <a:effectLst/>
                <a:latin typeface="NonBreakingSpaceOverride"/>
              </a:rPr>
              <a:t> was passed to provide tax relief and exclusive privileges to firms developing drugs for diseases affecting two hundred thousand or fewer Americans </a:t>
            </a:r>
            <a:r>
              <a:rPr lang="en-US" b="0" i="0" u="sng" dirty="0">
                <a:solidFill>
                  <a:srgbClr val="E22658"/>
                </a:solidFill>
                <a:effectLst/>
                <a:latin typeface="NonBreakingSpaceOverride"/>
                <a:hlinkClick r:id="rId3"/>
              </a:rPr>
              <a:t>(AMA 1995)</a:t>
            </a:r>
            <a:r>
              <a:rPr lang="en-US" b="0" i="0" dirty="0">
                <a:solidFill>
                  <a:srgbClr val="000000"/>
                </a:solidFill>
                <a:effectLst/>
                <a:latin typeface="NonBreakingSpaceOverride"/>
              </a:rPr>
              <a:t>. It would be better to reduce or eliminate FDA regulations for all drugs and patient populations.</a:t>
            </a:r>
          </a:p>
          <a:p>
            <a:pPr algn="l"/>
            <a:r>
              <a:rPr lang="en-US" b="1" i="0" dirty="0">
                <a:solidFill>
                  <a:srgbClr val="000000"/>
                </a:solidFill>
                <a:effectLst/>
                <a:latin typeface="Inter var"/>
              </a:rPr>
              <a:t>Oligopolies Protect Existing Inferior Treatments</a:t>
            </a:r>
          </a:p>
          <a:p>
            <a:pPr algn="l"/>
            <a:r>
              <a:rPr lang="en-US" b="0" i="0" dirty="0">
                <a:solidFill>
                  <a:srgbClr val="000000"/>
                </a:solidFill>
                <a:effectLst/>
                <a:latin typeface="NonBreakingSpaceOverride"/>
              </a:rPr>
              <a:t>Prior to 1962, a brilliant scientist could come up with a new treatment, raise $74 million dollars for safety and efficacy testing, and bring it to market. With the current cost of bringing a new treatment to market over a billion dollars, there are only a handful of companies with enough money to risk a billion with a 90% chance of rejection by the FDA. So today the brilliant scientist goes to one of these companies and the company buys the patent for several million dollars. It’s likely the drug company already has an existing inferior drug on the market that they’ve already spent a billion dollars getting approved.</a:t>
            </a:r>
          </a:p>
          <a:p>
            <a:pPr algn="l"/>
            <a:r>
              <a:rPr lang="en-US" b="0" i="0" dirty="0">
                <a:solidFill>
                  <a:srgbClr val="000000"/>
                </a:solidFill>
                <a:effectLst/>
                <a:latin typeface="NonBreakingSpaceOverride"/>
              </a:rPr>
              <a:t>Then the drug company has 2 options:</a:t>
            </a:r>
          </a:p>
          <a:p>
            <a:pPr algn="l"/>
            <a:r>
              <a:rPr lang="en-US" b="1" i="0" dirty="0">
                <a:solidFill>
                  <a:srgbClr val="000000"/>
                </a:solidFill>
                <a:effectLst/>
                <a:latin typeface="Inter var"/>
              </a:rPr>
              <a:t>Option 1: Risk $1 billion on clinical trials</a:t>
            </a:r>
          </a:p>
          <a:p>
            <a:pPr algn="l"/>
            <a:r>
              <a:rPr lang="en-US" b="1" i="0" dirty="0">
                <a:solidFill>
                  <a:srgbClr val="000000"/>
                </a:solidFill>
                <a:effectLst/>
                <a:latin typeface="NonBreakingSpaceOverride"/>
              </a:rPr>
              <a:t>Possibility A:</a:t>
            </a:r>
            <a:r>
              <a:rPr lang="en-US" b="0" i="0" dirty="0">
                <a:solidFill>
                  <a:srgbClr val="000000"/>
                </a:solidFill>
                <a:effectLst/>
                <a:latin typeface="NonBreakingSpaceOverride"/>
              </a:rPr>
              <a:t> Drug turns out to be one of the 90% the FDA rejects. GIVE BANKER A BILLION DOLLARS. DO NOT PASS GO.</a:t>
            </a:r>
          </a:p>
          <a:p>
            <a:pPr algn="l"/>
            <a:r>
              <a:rPr lang="en-US" b="1" i="0" dirty="0">
                <a:solidFill>
                  <a:srgbClr val="000000"/>
                </a:solidFill>
                <a:effectLst/>
                <a:latin typeface="NonBreakingSpaceOverride"/>
              </a:rPr>
              <a:t>Possibility B:</a:t>
            </a:r>
            <a:r>
              <a:rPr lang="en-US" b="0" i="0" dirty="0">
                <a:solidFill>
                  <a:srgbClr val="000000"/>
                </a:solidFill>
                <a:effectLst/>
                <a:latin typeface="NonBreakingSpaceOverride"/>
              </a:rPr>
              <a:t> Drug turns out to be one of the 10%, the FDA approves. Yay!!! Now it’s time to try to recover that billion dollars. However, there are very few drug companies with enough money to survive this game. So, this company almost certainly already has an existing crappier drug on the market to treat the same condition. Hence, any profit they make from this drug will likely be subtracted from revenue from existing inferior drugs they’ve already spent a billion dollars on.</a:t>
            </a:r>
          </a:p>
          <a:p>
            <a:pPr algn="l"/>
            <a:r>
              <a:rPr lang="en-US" b="1" i="0" dirty="0">
                <a:solidFill>
                  <a:srgbClr val="000000"/>
                </a:solidFill>
                <a:effectLst/>
                <a:latin typeface="Inter var"/>
              </a:rPr>
              <a:t>Option 2: Put the patent on the shelf</a:t>
            </a:r>
          </a:p>
          <a:p>
            <a:pPr algn="l"/>
            <a:r>
              <a:rPr lang="en-US" b="0" i="0" dirty="0">
                <a:solidFill>
                  <a:srgbClr val="000000"/>
                </a:solidFill>
                <a:effectLst/>
                <a:latin typeface="NonBreakingSpaceOverride"/>
              </a:rPr>
              <a:t>Do not take a 90% chance of wasting a billion dollars on failed trials. Do not risk making your already approved cash-cow drugs obsolete.</a:t>
            </a:r>
          </a:p>
          <a:p>
            <a:pPr algn="l"/>
            <a:r>
              <a:rPr lang="en-US" b="0" i="0" dirty="0">
                <a:solidFill>
                  <a:srgbClr val="000000"/>
                </a:solidFill>
                <a:effectLst/>
                <a:latin typeface="NonBreakingSpaceOverride"/>
              </a:rPr>
              <a:t>What’s the benefit of bringing better treatment to market if you’re just going to lose a billion dollars? Either way, the profit incentive is entirely in favor of just buying better treatments and shelving them.</a:t>
            </a:r>
          </a:p>
          <a:p>
            <a:pPr algn="l"/>
            <a:r>
              <a:rPr lang="en-US" b="0" i="0" dirty="0">
                <a:solidFill>
                  <a:srgbClr val="000000"/>
                </a:solidFill>
                <a:effectLst/>
                <a:latin typeface="NonBreakingSpaceOverride"/>
              </a:rPr>
              <a:t>With the incentives completely stacked against the discovery of new treatments, it’s amazing there’s any medical progress whatsoever. In fact, a complete stoppage in medical progress is exactly what we’ve seen if it’s measured by lifespan.</a:t>
            </a:r>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39</a:t>
            </a:fld>
            <a:endParaRPr lang="en-US"/>
          </a:p>
        </p:txBody>
      </p:sp>
    </p:spTree>
    <p:extLst>
      <p:ext uri="{BB962C8B-B14F-4D97-AF65-F5344CB8AC3E}">
        <p14:creationId xmlns:p14="http://schemas.microsoft.com/office/powerpoint/2010/main" val="1094545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40</a:t>
            </a:fld>
            <a:endParaRPr lang="en-US"/>
          </a:p>
        </p:txBody>
      </p:sp>
    </p:spTree>
    <p:extLst>
      <p:ext uri="{BB962C8B-B14F-4D97-AF65-F5344CB8AC3E}">
        <p14:creationId xmlns:p14="http://schemas.microsoft.com/office/powerpoint/2010/main" val="26292244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41</a:t>
            </a:fld>
            <a:endParaRPr lang="en-US"/>
          </a:p>
        </p:txBody>
      </p:sp>
    </p:spTree>
    <p:extLst>
      <p:ext uri="{BB962C8B-B14F-4D97-AF65-F5344CB8AC3E}">
        <p14:creationId xmlns:p14="http://schemas.microsoft.com/office/powerpoint/2010/main" val="22693456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42</a:t>
            </a:fld>
            <a:endParaRPr lang="en-US"/>
          </a:p>
        </p:txBody>
      </p:sp>
    </p:spTree>
    <p:extLst>
      <p:ext uri="{BB962C8B-B14F-4D97-AF65-F5344CB8AC3E}">
        <p14:creationId xmlns:p14="http://schemas.microsoft.com/office/powerpoint/2010/main" val="27301191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43</a:t>
            </a:fld>
            <a:endParaRPr lang="en-US"/>
          </a:p>
        </p:txBody>
      </p:sp>
    </p:spTree>
    <p:extLst>
      <p:ext uri="{BB962C8B-B14F-4D97-AF65-F5344CB8AC3E}">
        <p14:creationId xmlns:p14="http://schemas.microsoft.com/office/powerpoint/2010/main" val="24762466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...is that they </a:t>
            </a:r>
            <a:r>
              <a:rPr lang="en-US" sz="1200" b="0" i="0" u="none" strike="noStrike" kern="1200">
                <a:solidFill>
                  <a:schemeClr val="tx1"/>
                </a:solidFill>
                <a:effectLst/>
                <a:latin typeface="+mn-lt"/>
                <a:ea typeface="+mn-ea"/>
                <a:cs typeface="+mn-cs"/>
              </a:rPr>
              <a:t>can be exacerbated or improved by hundreds of factors in daily life like</a:t>
            </a:r>
            <a:r>
              <a:rPr lang="en-US" sz="1200" b="0" i="0" u="none" strike="noStrike" kern="1200" baseline="0">
                <a:solidFill>
                  <a:schemeClr val="tx1"/>
                </a:solidFill>
                <a:effectLst/>
                <a:latin typeface="+mn-lt"/>
                <a:ea typeface="+mn-ea"/>
                <a:cs typeface="+mn-cs"/>
              </a:rPr>
              <a: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sleep did I get?</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What medications did I 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sugar did I consume?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gluten did I consume?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gluten intake,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Sugar,</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diet,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sleep,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exercise,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social interaction,</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and even the weather!</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Unfortunately, the human mind evolved to survive in a world without data millions of years ago is only capable of holding 7 numbers in working memory at a time.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Exclude recommended daily allowance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Brains don’t have the </a:t>
            </a:r>
            <a:r>
              <a:rPr lang="en-US" sz="1200" b="0" i="0" u="none" strike="noStrike" kern="1200">
                <a:solidFill>
                  <a:schemeClr val="tx1"/>
                </a:solidFill>
                <a:effectLst/>
                <a:latin typeface="+mn-lt"/>
                <a:ea typeface="+mn-ea"/>
                <a:cs typeface="+mn-cs"/>
              </a:rPr>
              <a:t>bandwidth or statistical processing power required to analyze the massive amount</a:t>
            </a:r>
            <a:r>
              <a:rPr lang="en-US" sz="1200" b="0" i="0" u="none" strike="noStrike" kern="1200" baseline="0">
                <a:solidFill>
                  <a:schemeClr val="tx1"/>
                </a:solidFill>
                <a:effectLst/>
                <a:latin typeface="+mn-lt"/>
                <a:ea typeface="+mn-ea"/>
                <a:cs typeface="+mn-cs"/>
              </a:rPr>
              <a:t> of longitudinal data, time delays, and durations of action that has to be taken into </a:t>
            </a:r>
            <a:r>
              <a:rPr lang="en-US" sz="1200" b="0" i="0" u="none" strike="noStrike" kern="1200">
                <a:solidFill>
                  <a:schemeClr val="tx1"/>
                </a:solidFill>
                <a:effectLst/>
                <a:latin typeface="+mn-lt"/>
                <a:ea typeface="+mn-ea"/>
                <a:cs typeface="+mn-cs"/>
              </a:rPr>
              <a:t>account if we are to determine the likely influence</a:t>
            </a:r>
            <a:r>
              <a:rPr lang="en-US" sz="1200" b="0" i="0" u="none" strike="noStrike" kern="1200" baseline="0">
                <a:solidFill>
                  <a:schemeClr val="tx1"/>
                </a:solidFill>
                <a:effectLst/>
                <a:latin typeface="+mn-lt"/>
                <a:ea typeface="+mn-ea"/>
                <a:cs typeface="+mn-cs"/>
              </a:rPr>
              <a:t> of each of these factors on the individual’s symptoms.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 I built QuantiModo to aggregate and analyze the oceans new active and passively generated human data to determine which of these hundreds of factors have the strongest relationships the symptom or outcome of interest. </a:t>
            </a:r>
            <a:endParaRPr lang="en-US"/>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44</a:t>
            </a:fld>
            <a:endParaRPr lang="en-US"/>
          </a:p>
        </p:txBody>
      </p:sp>
    </p:spTree>
    <p:extLst>
      <p:ext uri="{BB962C8B-B14F-4D97-AF65-F5344CB8AC3E}">
        <p14:creationId xmlns:p14="http://schemas.microsoft.com/office/powerpoint/2010/main" val="10870211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...is that they </a:t>
            </a:r>
            <a:r>
              <a:rPr lang="en-US" sz="1200" b="0" i="0" u="none" strike="noStrike" kern="1200">
                <a:solidFill>
                  <a:schemeClr val="tx1"/>
                </a:solidFill>
                <a:effectLst/>
                <a:latin typeface="+mn-lt"/>
                <a:ea typeface="+mn-ea"/>
                <a:cs typeface="+mn-cs"/>
              </a:rPr>
              <a:t>can be exacerbated or improved by hundreds of factors in daily life.</a:t>
            </a: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Unfortunately, the human mind is only capable of holding 7 numbers in working memory at a time.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Brains don’t have the </a:t>
            </a:r>
            <a:r>
              <a:rPr lang="en-US" sz="1200" b="0" i="0" u="none" strike="noStrike" kern="1200">
                <a:solidFill>
                  <a:schemeClr val="tx1"/>
                </a:solidFill>
                <a:effectLst/>
                <a:latin typeface="+mn-lt"/>
                <a:ea typeface="+mn-ea"/>
                <a:cs typeface="+mn-cs"/>
              </a:rPr>
              <a:t>bandwidth or statistical processing power required to analyze the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massive amount</a:t>
            </a:r>
            <a:r>
              <a:rPr lang="en-US" sz="1200" b="0" i="0" u="none" strike="noStrike" kern="1200" baseline="0">
                <a:solidFill>
                  <a:schemeClr val="tx1"/>
                </a:solidFill>
                <a:effectLst/>
                <a:latin typeface="+mn-lt"/>
                <a:ea typeface="+mn-ea"/>
                <a:cs typeface="+mn-cs"/>
              </a:rPr>
              <a:t> of data.</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REFERENCE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Brains don’t have the </a:t>
            </a:r>
            <a:r>
              <a:rPr lang="en-US" sz="1200" b="0" i="0" u="none" strike="noStrike" kern="1200">
                <a:solidFill>
                  <a:schemeClr val="tx1"/>
                </a:solidFill>
                <a:effectLst/>
                <a:latin typeface="+mn-lt"/>
                <a:ea typeface="+mn-ea"/>
                <a:cs typeface="+mn-cs"/>
              </a:rPr>
              <a:t>bandwidth or statistical processing power required to analyze the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massive amount</a:t>
            </a:r>
            <a:r>
              <a:rPr lang="en-US" sz="1200" b="0" i="0" u="none" strike="noStrike" kern="1200" baseline="0">
                <a:solidFill>
                  <a:schemeClr val="tx1"/>
                </a:solidFill>
                <a:effectLst/>
                <a:latin typeface="+mn-lt"/>
                <a:ea typeface="+mn-ea"/>
                <a:cs typeface="+mn-cs"/>
              </a:rPr>
              <a:t> of longitudinal data, time delays, and durations of action that has to be taken into </a:t>
            </a:r>
            <a:r>
              <a:rPr lang="en-US" sz="1200" b="0" i="0" u="none" strike="noStrike" kern="1200">
                <a:solidFill>
                  <a:schemeClr val="tx1"/>
                </a:solidFill>
                <a:effectLst/>
                <a:latin typeface="+mn-lt"/>
                <a:ea typeface="+mn-ea"/>
                <a:cs typeface="+mn-cs"/>
              </a:rPr>
              <a:t>account if we are to determine the likely influence</a:t>
            </a:r>
            <a:r>
              <a:rPr lang="en-US" sz="1200" b="0" i="0" u="none" strike="noStrike" kern="1200" baseline="0">
                <a:solidFill>
                  <a:schemeClr val="tx1"/>
                </a:solidFill>
                <a:effectLst/>
                <a:latin typeface="+mn-lt"/>
                <a:ea typeface="+mn-ea"/>
                <a:cs typeface="+mn-cs"/>
              </a:rPr>
              <a:t> of each of these factors on the individual’s symptoms.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 we built QuantiModo to aggregate and analyze this data to determine which of these hundreds of factors have the strongest relationships the symptom or outcome of interest. </a:t>
            </a:r>
            <a:endParaRPr lang="en-US"/>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45</a:t>
            </a:fld>
            <a:endParaRPr lang="en-US"/>
          </a:p>
        </p:txBody>
      </p:sp>
    </p:spTree>
    <p:extLst>
      <p:ext uri="{BB962C8B-B14F-4D97-AF65-F5344CB8AC3E}">
        <p14:creationId xmlns:p14="http://schemas.microsoft.com/office/powerpoint/2010/main" val="40297887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better illustrate what an empirical</a:t>
            </a:r>
            <a:r>
              <a:rPr lang="en-US" baseline="0"/>
              <a:t> approach to chronic illness looks like, </a:t>
            </a:r>
            <a:r>
              <a:rPr lang="en-US"/>
              <a:t>I’d like to briefly</a:t>
            </a:r>
            <a:r>
              <a:rPr lang="en-US" baseline="0"/>
              <a:t> tell you about my experience. </a:t>
            </a:r>
          </a:p>
          <a:p>
            <a:endParaRPr lang="en-US" baseline="0"/>
          </a:p>
          <a:p>
            <a:r>
              <a:rPr lang="en-US" baseline="0"/>
              <a:t>I’ve ben using data to solve problems for about 15 years.  Initially, I got my degrees in electrical engineering and physics.  Then I spent 10 years using various analytical tools and data analysis to solve thousands of industrial problems as the Director of Chemical Testing at St. Louis Testing Laboratories.  </a:t>
            </a:r>
          </a:p>
          <a:p>
            <a:endParaRPr lang="en-US" baseline="0"/>
          </a:p>
          <a:p>
            <a:r>
              <a:rPr lang="en-US" baseline="0"/>
              <a:t>At the lab, we would do a lot of root cause failure analysis for different industries.  This generally consisted of gathering data, analyzing it, and using as a basis for research to identify root causes and effective solutions. </a:t>
            </a:r>
          </a:p>
          <a:p>
            <a:endParaRPr lang="en-US"/>
          </a:p>
          <a:p>
            <a:pPr marL="0" marR="0" indent="0" algn="l" defTabSz="456543" rtl="0" eaLnBrk="1" fontAlgn="auto" latinLnBrk="0" hangingPunct="1">
              <a:lnSpc>
                <a:spcPct val="100000"/>
              </a:lnSpc>
              <a:spcBef>
                <a:spcPts val="0"/>
              </a:spcBef>
              <a:spcAft>
                <a:spcPts val="0"/>
              </a:spcAft>
              <a:buClrTx/>
              <a:buSzTx/>
              <a:buFontTx/>
              <a:buNone/>
              <a:tabLst/>
              <a:defRPr/>
            </a:pPr>
            <a:r>
              <a:rPr lang="en-US" sz="1600"/>
              <a:t>During my time there,</a:t>
            </a:r>
            <a:r>
              <a:rPr lang="en-US" sz="1600" baseline="0"/>
              <a:t> I developed a number of health conditions like back and joint pain, psoriasis and anxiety.   My doctor sent me to several specialists who prescribed an array of medications.  These were moderately successful at masking the symptoms but they were very expensive and carried a number of side effects with them.  So I decided to apply the same techniques we used in the root cause failure analyses at my lab to figure out what the hell was wrong with me. </a:t>
            </a:r>
            <a:r>
              <a:rPr lang="en-US"/>
              <a:t>REFERENCE</a:t>
            </a:r>
          </a:p>
          <a:p>
            <a:endParaRPr lang="en-US"/>
          </a:p>
          <a:p>
            <a:r>
              <a:rPr lang="en-US"/>
              <a:t>While I was there,</a:t>
            </a:r>
            <a:r>
              <a:rPr lang="en-US" baseline="0"/>
              <a:t> I developed a number of health symptoms including psoriasis, anxiety, and back and joint pain.   My doctor sent me to several specialists. The specialists prescribed an array of medications.  These were moderately successful at masking the symptoms but they were very expensive and carried a number of side effects with them.  In fact, my </a:t>
            </a:r>
            <a:r>
              <a:rPr lang="en-US" baseline="0" err="1"/>
              <a:t>Humira</a:t>
            </a:r>
            <a:r>
              <a:rPr lang="en-US" baseline="0"/>
              <a:t> prescription cost $25,000 a year. </a:t>
            </a:r>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46</a:t>
            </a:fld>
            <a:endParaRPr lang="en-US"/>
          </a:p>
        </p:txBody>
      </p:sp>
    </p:spTree>
    <p:extLst>
      <p:ext uri="{BB962C8B-B14F-4D97-AF65-F5344CB8AC3E}">
        <p14:creationId xmlns:p14="http://schemas.microsoft.com/office/powerpoint/2010/main" val="29447515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So I started tracking my symptom severity, diet, medications, physical activity, sleep and other influencers with a number of different apps and devices. I then exported the data to a bunch of spreadsheets and analyzed, and made several very important discoveries. </a:t>
            </a:r>
          </a:p>
        </p:txBody>
      </p:sp>
      <p:sp>
        <p:nvSpPr>
          <p:cNvPr id="4" name="Slide Number Placeholder 3"/>
          <p:cNvSpPr>
            <a:spLocks noGrp="1"/>
          </p:cNvSpPr>
          <p:nvPr>
            <p:ph type="sldNum" sz="quarter" idx="10"/>
          </p:nvPr>
        </p:nvSpPr>
        <p:spPr/>
        <p:txBody>
          <a:bodyPr/>
          <a:lstStyle/>
          <a:p>
            <a:fld id="{0D21FD99-CF01-4548-8FAD-2C9397742E54}" type="slidenum">
              <a:rPr lang="en-US" smtClean="0"/>
              <a:t>47</a:t>
            </a:fld>
            <a:endParaRPr lang="en-US"/>
          </a:p>
        </p:txBody>
      </p:sp>
    </p:spTree>
    <p:extLst>
      <p:ext uri="{BB962C8B-B14F-4D97-AF65-F5344CB8AC3E}">
        <p14:creationId xmlns:p14="http://schemas.microsoft.com/office/powerpoint/2010/main" val="3423365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Move information</a:t>
            </a:r>
            <a:r>
              <a:rPr lang="en-US" b="1" baseline="0"/>
              <a:t> to left and images on the right.</a:t>
            </a:r>
            <a:endParaRPr lang="en-US" b="1"/>
          </a:p>
          <a:p>
            <a:endParaRPr lang="en-US"/>
          </a:p>
          <a:p>
            <a:r>
              <a:rPr lang="en-US"/>
              <a:t>We also built the QuantiModo Connector</a:t>
            </a:r>
            <a:r>
              <a:rPr lang="en-US" baseline="0"/>
              <a:t> Framework, which enabled us to automatically pull passively or actively generated user data from dozens of applications and devices such as Fitbits, Withings scales and blood pressure monitors, and diet data from apps like </a:t>
            </a:r>
            <a:r>
              <a:rPr lang="en-US" baseline="0" err="1"/>
              <a:t>MyFitnes</a:t>
            </a:r>
            <a:endParaRPr lang="en-US" baseline="0"/>
          </a:p>
          <a:p>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a:t>The QuantiModo Connector</a:t>
            </a:r>
            <a:r>
              <a:rPr lang="en-US" baseline="0"/>
              <a:t> Framework pulls data from dozens of applications and devices such as Fitbits, Withings scales and blood pressure monitors, and diet data from apps like MyFitnessPal.</a:t>
            </a:r>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baseline="0"/>
              <a:t>(Only show most popular ones with names and x more)</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4</a:t>
            </a:fld>
            <a:endParaRPr lang="en-US"/>
          </a:p>
        </p:txBody>
      </p:sp>
    </p:spTree>
    <p:extLst>
      <p:ext uri="{BB962C8B-B14F-4D97-AF65-F5344CB8AC3E}">
        <p14:creationId xmlns:p14="http://schemas.microsoft.com/office/powerpoint/2010/main" val="7388547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Name all 4 quickly</a:t>
            </a:r>
          </a:p>
          <a:p>
            <a:endParaRPr lang="en-US" baseline="0"/>
          </a:p>
          <a:p>
            <a:endParaRPr lang="en-US" baseline="0"/>
          </a:p>
          <a:p>
            <a:r>
              <a:rPr lang="en-US" baseline="0"/>
              <a:t>And finally, this enables the user to select any symptom or outcome of interest and then see which factors are most predictive of that outcome.  Here we see the top factors most predictive of reduced inflammatory pain.   The strongest predictor is Omega 3 Fatty acids that this says that my inflammatory pain is typically 27% lower after I take 400mg of inflammatory pain. </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48</a:t>
            </a:fld>
            <a:endParaRPr lang="en-US"/>
          </a:p>
        </p:txBody>
      </p:sp>
    </p:spTree>
    <p:extLst>
      <p:ext uri="{BB962C8B-B14F-4D97-AF65-F5344CB8AC3E}">
        <p14:creationId xmlns:p14="http://schemas.microsoft.com/office/powerpoint/2010/main" val="33123444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Name all 4 quickly</a:t>
            </a:r>
          </a:p>
          <a:p>
            <a:endParaRPr lang="en-US" baseline="0"/>
          </a:p>
          <a:p>
            <a:endParaRPr lang="en-US" baseline="0"/>
          </a:p>
          <a:p>
            <a:r>
              <a:rPr lang="en-US" baseline="0"/>
              <a:t>And finally, this enables the user to select any symptom or outcome of interest and then see which factors are most predictive of that outcome.  Here we see the top factors most predictive of reduced inflammatory pain.   The strongest predictor is Omega 3 Fatty acids that this says that my inflammatory pain is typically 27% lower after I take 400mg of inflammatory pain. </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49</a:t>
            </a:fld>
            <a:endParaRPr lang="en-US"/>
          </a:p>
        </p:txBody>
      </p:sp>
    </p:spTree>
    <p:extLst>
      <p:ext uri="{BB962C8B-B14F-4D97-AF65-F5344CB8AC3E}">
        <p14:creationId xmlns:p14="http://schemas.microsoft.com/office/powerpoint/2010/main" val="4284330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We</a:t>
            </a:r>
            <a:r>
              <a:rPr lang="en-US" baseline="0"/>
              <a:t> already have 3000 users and 5 million data points with no marketing efforts and have received very positive reviews on the app stores. </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90,000 NATURAL</a:t>
            </a:r>
            <a:r>
              <a:rPr lang="en-US" sz="1200" b="0" i="0" kern="1200" baseline="0">
                <a:solidFill>
                  <a:schemeClr val="tx1"/>
                </a:solidFill>
                <a:effectLst/>
                <a:latin typeface="+mn-lt"/>
                <a:ea typeface="+mn-ea"/>
                <a:cs typeface="+mn-cs"/>
              </a:rPr>
              <a:t> LANGUAGE STUDIES ON THE EFFECTS OF VARIOUS FACTORS ON SYMPTOMS OF CHRONIC ILLNESS</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50</a:t>
            </a:fld>
            <a:endParaRPr lang="en-US"/>
          </a:p>
        </p:txBody>
      </p:sp>
    </p:spTree>
    <p:extLst>
      <p:ext uri="{BB962C8B-B14F-4D97-AF65-F5344CB8AC3E}">
        <p14:creationId xmlns:p14="http://schemas.microsoft.com/office/powerpoint/2010/main" val="9932136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half billion</a:t>
            </a:r>
            <a:r>
              <a:rPr lang="en-US" baseline="0"/>
              <a:t> are suffering [pause here] from autoimmune diseases like Crone's disease, psoriasis, and Fibromyalgia. </a:t>
            </a:r>
          </a:p>
          <a:p>
            <a:endParaRPr lang="en-US" baseline="0"/>
          </a:p>
          <a:p>
            <a:r>
              <a:rPr lang="en-US" baseline="0"/>
              <a:t>Another half a billion people are suffering from depression and other mental illnesses.</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baseline="0"/>
              <a:t>Indeed 12 people will have committed suicide by the end of this presentation.  Hopefully, not as a result of this presentation, but I believe due to massive failures in our current systems of clinical research and diagnosis.  Currently, it costs as much as $48,000 per subject in a Phase III clinical trial.   This has resulted in very little data on the effects of any factors that aren’t patentable. Furthermore, something that all of these diseases have in common…</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51</a:t>
            </a:fld>
            <a:endParaRPr lang="en-US"/>
          </a:p>
        </p:txBody>
      </p:sp>
    </p:spTree>
    <p:extLst>
      <p:ext uri="{BB962C8B-B14F-4D97-AF65-F5344CB8AC3E}">
        <p14:creationId xmlns:p14="http://schemas.microsoft.com/office/powerpoint/2010/main" val="13186627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a:solidFill>
                  <a:schemeClr val="tx1"/>
                </a:solidFill>
                <a:effectLst/>
                <a:latin typeface="+mn-lt"/>
                <a:ea typeface="+mn-ea"/>
                <a:cs typeface="+mn-cs"/>
              </a:rPr>
              <a:t>Should be at 6:00 here</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Limit to </a:t>
            </a:r>
          </a:p>
          <a:p>
            <a:pPr rtl="0"/>
            <a:r>
              <a:rPr lang="en-US" sz="1200" b="0" i="0" kern="1200">
                <a:solidFill>
                  <a:schemeClr val="tx1"/>
                </a:solidFill>
                <a:effectLst/>
                <a:latin typeface="+mn-lt"/>
                <a:ea typeface="+mn-ea"/>
                <a:cs typeface="+mn-cs"/>
              </a:rPr>
              <a:t>Leave numbers out</a:t>
            </a:r>
            <a:r>
              <a:rPr lang="en-US" sz="1200" b="0" i="0" kern="1200" baseline="0">
                <a:solidFill>
                  <a:schemeClr val="tx1"/>
                </a:solidFill>
                <a:effectLst/>
                <a:latin typeface="+mn-lt"/>
                <a:ea typeface="+mn-ea"/>
                <a:cs typeface="+mn-cs"/>
              </a:rPr>
              <a:t> of dictation</a:t>
            </a:r>
          </a:p>
          <a:p>
            <a:pPr rtl="0"/>
            <a:r>
              <a:rPr lang="en-US" sz="1200" b="0" i="0" kern="1200" baseline="0">
                <a:solidFill>
                  <a:schemeClr val="tx1"/>
                </a:solidFill>
                <a:effectLst/>
                <a:latin typeface="+mn-lt"/>
                <a:ea typeface="+mn-ea"/>
                <a:cs typeface="+mn-cs"/>
              </a:rPr>
              <a:t>Introduce Renato – 1:45</a:t>
            </a:r>
          </a:p>
          <a:p>
            <a:pPr rtl="0"/>
            <a:endParaRPr lang="en-US" sz="1200" b="0" i="0" kern="1200" baseline="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Who Will Pay,</a:t>
            </a:r>
            <a:r>
              <a:rPr lang="en-US" sz="1200" b="0" i="0" kern="1200" baseline="0">
                <a:solidFill>
                  <a:schemeClr val="tx1"/>
                </a:solidFill>
                <a:effectLst/>
                <a:latin typeface="+mn-lt"/>
                <a:ea typeface="+mn-ea"/>
                <a:cs typeface="+mn-cs"/>
              </a:rPr>
              <a:t> 6 segments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Developers</a:t>
            </a:r>
          </a:p>
          <a:p>
            <a:pPr rtl="0"/>
            <a:r>
              <a:rPr lang="en-US" sz="1200" b="0" i="0" kern="1200">
                <a:solidFill>
                  <a:schemeClr val="tx1"/>
                </a:solidFill>
                <a:effectLst/>
                <a:latin typeface="+mn-lt"/>
                <a:ea typeface="+mn-ea"/>
                <a:cs typeface="+mn-cs"/>
              </a:rPr>
              <a:t>There</a:t>
            </a:r>
            <a:r>
              <a:rPr lang="en-US" sz="1200" b="0" i="0" kern="1200" baseline="0">
                <a:solidFill>
                  <a:schemeClr val="tx1"/>
                </a:solidFill>
                <a:effectLst/>
                <a:latin typeface="+mn-lt"/>
                <a:ea typeface="+mn-ea"/>
                <a:cs typeface="+mn-cs"/>
              </a:rPr>
              <a:t> are 97,000 health apps which can</a:t>
            </a:r>
            <a:r>
              <a:rPr lang="en-US" sz="1200" b="0" i="0" kern="1200">
                <a:solidFill>
                  <a:schemeClr val="tx1"/>
                </a:solidFill>
                <a:effectLst/>
                <a:latin typeface="+mn-lt"/>
                <a:ea typeface="+mn-ea"/>
                <a:cs typeface="+mn-cs"/>
              </a:rPr>
              <a:t> save months of development time and tens of thousands of dollars by using our platform instead of reinventing the wheel.</a:t>
            </a: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Researchers</a:t>
            </a:r>
          </a:p>
          <a:p>
            <a:pPr rtl="0"/>
            <a:r>
              <a:rPr lang="en-US" sz="1200" b="0" i="0" kern="1200">
                <a:solidFill>
                  <a:schemeClr val="tx1"/>
                </a:solidFill>
                <a:effectLst/>
                <a:latin typeface="+mn-lt"/>
                <a:ea typeface="+mn-ea"/>
                <a:cs typeface="+mn-cs"/>
              </a:rPr>
              <a:t>It currently costs</a:t>
            </a:r>
            <a:r>
              <a:rPr lang="en-US" sz="1200" b="0" i="0" kern="1200" baseline="0">
                <a:solidFill>
                  <a:schemeClr val="tx1"/>
                </a:solidFill>
                <a:effectLst/>
                <a:latin typeface="+mn-lt"/>
                <a:ea typeface="+mn-ea"/>
                <a:cs typeface="+mn-cs"/>
              </a:rPr>
              <a:t> $48k per subject in a phase 3 clinical trial.  </a:t>
            </a:r>
            <a:r>
              <a:rPr lang="en-US" sz="1200" b="0" i="0" kern="1200">
                <a:solidFill>
                  <a:schemeClr val="tx1"/>
                </a:solidFill>
                <a:effectLst/>
                <a:latin typeface="+mn-lt"/>
                <a:ea typeface="+mn-ea"/>
                <a:cs typeface="+mn-cs"/>
              </a:rPr>
              <a:t>Instead of spending months gathering</a:t>
            </a:r>
            <a:r>
              <a:rPr lang="en-US" sz="1200" b="0" i="0" kern="1200" baseline="0">
                <a:solidFill>
                  <a:schemeClr val="tx1"/>
                </a:solidFill>
                <a:effectLst/>
                <a:latin typeface="+mn-lt"/>
                <a:ea typeface="+mn-ea"/>
                <a:cs typeface="+mn-cs"/>
              </a:rPr>
              <a:t> data, we create a shareable </a:t>
            </a:r>
            <a:r>
              <a:rPr lang="en-US" sz="1200" b="0" i="0" kern="1200" baseline="0" err="1">
                <a:solidFill>
                  <a:schemeClr val="tx1"/>
                </a:solidFill>
                <a:effectLst/>
                <a:latin typeface="+mn-lt"/>
                <a:ea typeface="+mn-ea"/>
                <a:cs typeface="+mn-cs"/>
              </a:rPr>
              <a:t>url</a:t>
            </a:r>
            <a:r>
              <a:rPr lang="en-US" sz="1200" b="0" i="0" kern="1200" baseline="0">
                <a:solidFill>
                  <a:schemeClr val="tx1"/>
                </a:solidFill>
                <a:effectLst/>
                <a:latin typeface="+mn-lt"/>
                <a:ea typeface="+mn-ea"/>
                <a:cs typeface="+mn-cs"/>
              </a:rPr>
              <a:t> that researchers can share with participants to authorize access to pre-existing data in quantities never seen before. </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Patients</a:t>
            </a:r>
          </a:p>
          <a:p>
            <a:pPr rtl="0"/>
            <a:r>
              <a:rPr lang="en-US" sz="1200" b="0" i="0" kern="1200">
                <a:solidFill>
                  <a:schemeClr val="tx1"/>
                </a:solidFill>
                <a:effectLst/>
                <a:latin typeface="+mn-lt"/>
                <a:ea typeface="+mn-ea"/>
                <a:cs typeface="+mn-cs"/>
              </a:rPr>
              <a:t>Using our client apps and browser extensions, patients can easily track their symptoms, import data from other sources, and discover hidden dietary, behavioral, and environmental factors that could be exacerbating or improving their symptoms.</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 Insurers</a:t>
            </a:r>
            <a:r>
              <a:rPr lang="en-US" sz="1200" b="0" i="0" kern="1200" baseline="0">
                <a:solidFill>
                  <a:schemeClr val="tx1"/>
                </a:solidFill>
                <a:effectLst/>
                <a:latin typeface="+mn-lt"/>
                <a:ea typeface="+mn-ea"/>
                <a:cs typeface="+mn-cs"/>
              </a:rPr>
              <a:t> </a:t>
            </a:r>
          </a:p>
          <a:p>
            <a:pPr rtl="0"/>
            <a:r>
              <a:rPr lang="en-US" sz="1200" b="0" i="0" u="none" strike="noStrike" kern="120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Pharmaceutical</a:t>
            </a:r>
            <a:r>
              <a:rPr lang="en-US" sz="1200" b="0" i="0" kern="1200" baseline="0">
                <a:solidFill>
                  <a:schemeClr val="tx1"/>
                </a:solidFill>
                <a:effectLst/>
                <a:latin typeface="+mn-lt"/>
                <a:ea typeface="+mn-ea"/>
                <a:cs typeface="+mn-cs"/>
              </a:rPr>
              <a:t> Companies</a:t>
            </a:r>
          </a:p>
          <a:p>
            <a:pPr rtl="0"/>
            <a:r>
              <a:rPr lang="en-US" sz="1200" b="0" i="0" u="none" strike="noStrike" kern="120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a:effectLst/>
            </a:endParaRPr>
          </a:p>
          <a:p>
            <a:br>
              <a:rPr lang="en-US" b="0">
                <a:effectLst/>
              </a:rPr>
            </a:br>
            <a:r>
              <a:rPr lang="en-US" sz="1200" b="0" i="0" u="none" strike="noStrike" kern="120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Healthcare Providers</a:t>
            </a:r>
          </a:p>
          <a:p>
            <a:pPr rtl="0"/>
            <a:r>
              <a:rPr lang="en-US" sz="1200" b="0" i="0" kern="1200">
                <a:solidFill>
                  <a:schemeClr val="tx1"/>
                </a:solidFill>
                <a:effectLst/>
                <a:latin typeface="+mn-lt"/>
                <a:ea typeface="+mn-ea"/>
                <a:cs typeface="+mn-cs"/>
              </a:rPr>
              <a:t>A dashboard visualizing all factors in a patient’s health can then help doctors formulate an informed care plan.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52</a:t>
            </a:fld>
            <a:endParaRPr lang="en-US"/>
          </a:p>
        </p:txBody>
      </p:sp>
    </p:spTree>
    <p:extLst>
      <p:ext uri="{BB962C8B-B14F-4D97-AF65-F5344CB8AC3E}">
        <p14:creationId xmlns:p14="http://schemas.microsoft.com/office/powerpoint/2010/main" val="2375388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a:solidFill>
                  <a:schemeClr val="tx1"/>
                </a:solidFill>
                <a:effectLst/>
                <a:latin typeface="+mn-lt"/>
                <a:ea typeface="+mn-ea"/>
                <a:cs typeface="+mn-cs"/>
              </a:rPr>
              <a:t>Should be at 6:00 here</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Limit to </a:t>
            </a:r>
          </a:p>
          <a:p>
            <a:pPr rtl="0"/>
            <a:r>
              <a:rPr lang="en-US" sz="1200" b="0" i="0" kern="1200">
                <a:solidFill>
                  <a:schemeClr val="tx1"/>
                </a:solidFill>
                <a:effectLst/>
                <a:latin typeface="+mn-lt"/>
                <a:ea typeface="+mn-ea"/>
                <a:cs typeface="+mn-cs"/>
              </a:rPr>
              <a:t>Leave numbers out</a:t>
            </a:r>
            <a:r>
              <a:rPr lang="en-US" sz="1200" b="0" i="0" kern="1200" baseline="0">
                <a:solidFill>
                  <a:schemeClr val="tx1"/>
                </a:solidFill>
                <a:effectLst/>
                <a:latin typeface="+mn-lt"/>
                <a:ea typeface="+mn-ea"/>
                <a:cs typeface="+mn-cs"/>
              </a:rPr>
              <a:t> of dictation</a:t>
            </a:r>
          </a:p>
          <a:p>
            <a:pPr rtl="0"/>
            <a:r>
              <a:rPr lang="en-US" sz="1200" b="0" i="0" kern="1200" baseline="0">
                <a:solidFill>
                  <a:schemeClr val="tx1"/>
                </a:solidFill>
                <a:effectLst/>
                <a:latin typeface="+mn-lt"/>
                <a:ea typeface="+mn-ea"/>
                <a:cs typeface="+mn-cs"/>
              </a:rPr>
              <a:t>Introduce Renato – 1:45</a:t>
            </a:r>
          </a:p>
          <a:p>
            <a:pPr rtl="0"/>
            <a:endParaRPr lang="en-US" sz="1200" b="0" i="0" kern="1200" baseline="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Who Will Pay,</a:t>
            </a:r>
            <a:r>
              <a:rPr lang="en-US" sz="1200" b="0" i="0" kern="1200" baseline="0">
                <a:solidFill>
                  <a:schemeClr val="tx1"/>
                </a:solidFill>
                <a:effectLst/>
                <a:latin typeface="+mn-lt"/>
                <a:ea typeface="+mn-ea"/>
                <a:cs typeface="+mn-cs"/>
              </a:rPr>
              <a:t> 6 segments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Developers</a:t>
            </a:r>
          </a:p>
          <a:p>
            <a:pPr rtl="0"/>
            <a:r>
              <a:rPr lang="en-US" sz="1200" b="0" i="0" kern="1200">
                <a:solidFill>
                  <a:schemeClr val="tx1"/>
                </a:solidFill>
                <a:effectLst/>
                <a:latin typeface="+mn-lt"/>
                <a:ea typeface="+mn-ea"/>
                <a:cs typeface="+mn-cs"/>
              </a:rPr>
              <a:t>There</a:t>
            </a:r>
            <a:r>
              <a:rPr lang="en-US" sz="1200" b="0" i="0" kern="1200" baseline="0">
                <a:solidFill>
                  <a:schemeClr val="tx1"/>
                </a:solidFill>
                <a:effectLst/>
                <a:latin typeface="+mn-lt"/>
                <a:ea typeface="+mn-ea"/>
                <a:cs typeface="+mn-cs"/>
              </a:rPr>
              <a:t> are 97,000 health apps which can</a:t>
            </a:r>
            <a:r>
              <a:rPr lang="en-US" sz="1200" b="0" i="0" kern="1200">
                <a:solidFill>
                  <a:schemeClr val="tx1"/>
                </a:solidFill>
                <a:effectLst/>
                <a:latin typeface="+mn-lt"/>
                <a:ea typeface="+mn-ea"/>
                <a:cs typeface="+mn-cs"/>
              </a:rPr>
              <a:t> save months of development time and tens of thousands of dollars by using our platform instead of reinventing the wheel.</a:t>
            </a: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Researchers</a:t>
            </a:r>
          </a:p>
          <a:p>
            <a:pPr rtl="0"/>
            <a:r>
              <a:rPr lang="en-US" sz="1200" b="0" i="0" kern="1200">
                <a:solidFill>
                  <a:schemeClr val="tx1"/>
                </a:solidFill>
                <a:effectLst/>
                <a:latin typeface="+mn-lt"/>
                <a:ea typeface="+mn-ea"/>
                <a:cs typeface="+mn-cs"/>
              </a:rPr>
              <a:t>It currently costs</a:t>
            </a:r>
            <a:r>
              <a:rPr lang="en-US" sz="1200" b="0" i="0" kern="1200" baseline="0">
                <a:solidFill>
                  <a:schemeClr val="tx1"/>
                </a:solidFill>
                <a:effectLst/>
                <a:latin typeface="+mn-lt"/>
                <a:ea typeface="+mn-ea"/>
                <a:cs typeface="+mn-cs"/>
              </a:rPr>
              <a:t> $48k per subject in a phase 3 clinical trial.  </a:t>
            </a:r>
            <a:r>
              <a:rPr lang="en-US" sz="1200" b="0" i="0" kern="1200">
                <a:solidFill>
                  <a:schemeClr val="tx1"/>
                </a:solidFill>
                <a:effectLst/>
                <a:latin typeface="+mn-lt"/>
                <a:ea typeface="+mn-ea"/>
                <a:cs typeface="+mn-cs"/>
              </a:rPr>
              <a:t>Instead of spending months gathering</a:t>
            </a:r>
            <a:r>
              <a:rPr lang="en-US" sz="1200" b="0" i="0" kern="1200" baseline="0">
                <a:solidFill>
                  <a:schemeClr val="tx1"/>
                </a:solidFill>
                <a:effectLst/>
                <a:latin typeface="+mn-lt"/>
                <a:ea typeface="+mn-ea"/>
                <a:cs typeface="+mn-cs"/>
              </a:rPr>
              <a:t> data, we create a shareable </a:t>
            </a:r>
            <a:r>
              <a:rPr lang="en-US" sz="1200" b="0" i="0" kern="1200" baseline="0" err="1">
                <a:solidFill>
                  <a:schemeClr val="tx1"/>
                </a:solidFill>
                <a:effectLst/>
                <a:latin typeface="+mn-lt"/>
                <a:ea typeface="+mn-ea"/>
                <a:cs typeface="+mn-cs"/>
              </a:rPr>
              <a:t>url</a:t>
            </a:r>
            <a:r>
              <a:rPr lang="en-US" sz="1200" b="0" i="0" kern="1200" baseline="0">
                <a:solidFill>
                  <a:schemeClr val="tx1"/>
                </a:solidFill>
                <a:effectLst/>
                <a:latin typeface="+mn-lt"/>
                <a:ea typeface="+mn-ea"/>
                <a:cs typeface="+mn-cs"/>
              </a:rPr>
              <a:t> that researchers can share with participants to authorize access to pre-existing data in quantities never seen before. </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Patients</a:t>
            </a:r>
          </a:p>
          <a:p>
            <a:pPr rtl="0"/>
            <a:r>
              <a:rPr lang="en-US" sz="1200" b="0" i="0" kern="1200">
                <a:solidFill>
                  <a:schemeClr val="tx1"/>
                </a:solidFill>
                <a:effectLst/>
                <a:latin typeface="+mn-lt"/>
                <a:ea typeface="+mn-ea"/>
                <a:cs typeface="+mn-cs"/>
              </a:rPr>
              <a:t>Using our client apps and browser extensions, patients can easily track their symptoms, import data from other sources, and discover hidden dietary, behavioral, and environmental factors that could be exacerbating or improving their symptoms.</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 Insurers</a:t>
            </a:r>
            <a:r>
              <a:rPr lang="en-US" sz="1200" b="0" i="0" kern="1200" baseline="0">
                <a:solidFill>
                  <a:schemeClr val="tx1"/>
                </a:solidFill>
                <a:effectLst/>
                <a:latin typeface="+mn-lt"/>
                <a:ea typeface="+mn-ea"/>
                <a:cs typeface="+mn-cs"/>
              </a:rPr>
              <a:t> </a:t>
            </a:r>
          </a:p>
          <a:p>
            <a:pPr rtl="0"/>
            <a:r>
              <a:rPr lang="en-US" sz="1200" b="0" i="0" u="none" strike="noStrike" kern="120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Pharmaceutical</a:t>
            </a:r>
            <a:r>
              <a:rPr lang="en-US" sz="1200" b="0" i="0" kern="1200" baseline="0">
                <a:solidFill>
                  <a:schemeClr val="tx1"/>
                </a:solidFill>
                <a:effectLst/>
                <a:latin typeface="+mn-lt"/>
                <a:ea typeface="+mn-ea"/>
                <a:cs typeface="+mn-cs"/>
              </a:rPr>
              <a:t> Companies</a:t>
            </a:r>
          </a:p>
          <a:p>
            <a:pPr rtl="0"/>
            <a:r>
              <a:rPr lang="en-US" sz="1200" b="0" i="0" u="none" strike="noStrike" kern="120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a:effectLst/>
            </a:endParaRPr>
          </a:p>
          <a:p>
            <a:br>
              <a:rPr lang="en-US" b="0">
                <a:effectLst/>
              </a:rPr>
            </a:br>
            <a:r>
              <a:rPr lang="en-US" sz="1200" b="0" i="0" u="none" strike="noStrike" kern="120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Healthcare Providers</a:t>
            </a:r>
          </a:p>
          <a:p>
            <a:pPr rtl="0"/>
            <a:r>
              <a:rPr lang="en-US" sz="1200" b="0" i="0" kern="1200">
                <a:solidFill>
                  <a:schemeClr val="tx1"/>
                </a:solidFill>
                <a:effectLst/>
                <a:latin typeface="+mn-lt"/>
                <a:ea typeface="+mn-ea"/>
                <a:cs typeface="+mn-cs"/>
              </a:rPr>
              <a:t>A dashboard visualizing all factors in a patient’s health can then help doctors formulate an informed care plan.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53</a:t>
            </a:fld>
            <a:endParaRPr lang="en-US"/>
          </a:p>
        </p:txBody>
      </p:sp>
    </p:spTree>
    <p:extLst>
      <p:ext uri="{BB962C8B-B14F-4D97-AF65-F5344CB8AC3E}">
        <p14:creationId xmlns:p14="http://schemas.microsoft.com/office/powerpoint/2010/main" val="21710925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Cost Benefit Analysis</a:t>
            </a:r>
            <a:endParaRPr lang="en-US" b="1">
              <a:effectLst/>
            </a:endParaRPr>
          </a:p>
          <a:p>
            <a:pPr rtl="0"/>
            <a:r>
              <a:rPr lang="en-US" sz="1200" b="0" i="0" u="none" strike="noStrike" kern="1200">
                <a:solidFill>
                  <a:schemeClr val="tx1"/>
                </a:solidFill>
                <a:effectLst/>
                <a:latin typeface="+mn-lt"/>
                <a:ea typeface="+mn-ea"/>
                <a:cs typeface="+mn-cs"/>
              </a:rPr>
              <a:t>Here is a brief summary of the cost and benefits to help you decide if you want to further explore the foundation opportunity. Please correct me if there are any mathematical errors.</a:t>
            </a:r>
            <a:endParaRPr lang="en-US" b="0">
              <a:effectLst/>
            </a:endParaRPr>
          </a:p>
          <a:p>
            <a:pPr rtl="0"/>
            <a:r>
              <a:rPr lang="en-US" sz="1200" b="1" i="0" u="sng" kern="1200">
                <a:solidFill>
                  <a:schemeClr val="tx1"/>
                </a:solidFill>
                <a:effectLst/>
                <a:latin typeface="+mn-lt"/>
                <a:ea typeface="+mn-ea"/>
                <a:cs typeface="+mn-cs"/>
              </a:rPr>
              <a:t>Costs</a:t>
            </a:r>
            <a:endParaRPr lang="en-US" b="0">
              <a:effectLst/>
            </a:endParaRPr>
          </a:p>
          <a:p>
            <a:pPr rtl="0" fontAlgn="base"/>
            <a:r>
              <a:rPr lang="en-US" sz="1200" b="1" i="0" u="none" strike="noStrike" kern="1200">
                <a:solidFill>
                  <a:schemeClr val="tx1"/>
                </a:solidFill>
                <a:effectLst/>
                <a:latin typeface="+mn-lt"/>
                <a:ea typeface="+mn-ea"/>
                <a:cs typeface="+mn-cs"/>
              </a:rPr>
              <a:t>Monetary</a:t>
            </a:r>
            <a:endParaRPr lang="en-US" sz="1200" b="0" i="0" u="none" strike="noStrike" kern="1200">
              <a:solidFill>
                <a:schemeClr val="tx1"/>
              </a:solidFill>
              <a:effectLst/>
              <a:latin typeface="+mn-lt"/>
              <a:ea typeface="+mn-ea"/>
              <a:cs typeface="+mn-cs"/>
            </a:endParaRPr>
          </a:p>
          <a:p>
            <a:pPr lvl="1" rtl="0" fontAlgn="base"/>
            <a:r>
              <a:rPr lang="en-US" sz="1200" b="1" i="0" u="none" strike="noStrike" kern="1200">
                <a:solidFill>
                  <a:schemeClr val="tx1"/>
                </a:solidFill>
                <a:effectLst/>
                <a:latin typeface="+mn-lt"/>
                <a:ea typeface="+mn-ea"/>
                <a:cs typeface="+mn-cs"/>
              </a:rPr>
              <a:t>Initial investment of $2.6M =</a:t>
            </a:r>
            <a:r>
              <a:rPr lang="en-US" sz="1200" b="0" i="0" u="none" strike="noStrike" kern="1200">
                <a:solidFill>
                  <a:schemeClr val="tx1"/>
                </a:solidFill>
                <a:effectLst/>
                <a:latin typeface="+mn-lt"/>
                <a:ea typeface="+mn-ea"/>
                <a:cs typeface="+mn-cs"/>
              </a:rPr>
              <a:t>  Rob's Initial Investment of Otherwise Disposable Cash</a:t>
            </a:r>
            <a:r>
              <a:rPr lang="en-US" sz="1200" b="1"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rPr>
              <a:t>= $5M Stock - $2.4M Avoided Taxes</a:t>
            </a:r>
          </a:p>
          <a:p>
            <a:pPr lvl="2" rtl="0" fontAlgn="base"/>
            <a:r>
              <a:rPr lang="en-US" sz="1200" b="0" i="0" u="none" strike="noStrike" kern="1200">
                <a:solidFill>
                  <a:schemeClr val="tx1"/>
                </a:solidFill>
                <a:effectLst/>
                <a:latin typeface="+mn-lt"/>
                <a:ea typeface="+mn-ea"/>
                <a:cs typeface="+mn-cs"/>
              </a:rPr>
              <a:t>Years Until Foundation $350K Payouts Exceed Initial $2.6M Investment = $2.6M/$350k = </a:t>
            </a:r>
            <a:r>
              <a:rPr lang="en-US" sz="1200" b="1" i="0" u="none" strike="noStrike" kern="1200">
                <a:solidFill>
                  <a:schemeClr val="tx1"/>
                </a:solidFill>
                <a:effectLst/>
                <a:latin typeface="+mn-lt"/>
                <a:ea typeface="+mn-ea"/>
                <a:cs typeface="+mn-cs"/>
              </a:rPr>
              <a:t>7.4 years</a:t>
            </a:r>
            <a:endParaRPr lang="en-US" sz="1200" b="0" i="0" u="none" strike="noStrike" kern="1200">
              <a:solidFill>
                <a:schemeClr val="tx1"/>
              </a:solidFill>
              <a:effectLst/>
              <a:latin typeface="+mn-lt"/>
              <a:ea typeface="+mn-ea"/>
              <a:cs typeface="+mn-cs"/>
            </a:endParaRPr>
          </a:p>
          <a:p>
            <a:pPr lvl="2" rtl="0" fontAlgn="base"/>
            <a:r>
              <a:rPr lang="en-US" sz="1200" b="0" i="0" u="none" strike="noStrike" kern="1200">
                <a:solidFill>
                  <a:schemeClr val="tx1"/>
                </a:solidFill>
                <a:effectLst/>
                <a:latin typeface="+mn-lt"/>
                <a:ea typeface="+mn-ea"/>
                <a:cs typeface="+mn-cs"/>
              </a:rPr>
              <a:t>After accounting for income taxes $2.6M/$280k = </a:t>
            </a:r>
            <a:r>
              <a:rPr lang="en-US" sz="1200" b="1" i="0" u="none" strike="noStrike" kern="1200">
                <a:solidFill>
                  <a:schemeClr val="tx1"/>
                </a:solidFill>
                <a:effectLst/>
                <a:latin typeface="+mn-lt"/>
                <a:ea typeface="+mn-ea"/>
                <a:cs typeface="+mn-cs"/>
              </a:rPr>
              <a:t>9.2 years</a:t>
            </a:r>
            <a:endParaRPr lang="en-US" sz="1200" b="0" i="0" u="none" strike="noStrike" kern="1200">
              <a:solidFill>
                <a:schemeClr val="tx1"/>
              </a:solidFill>
              <a:effectLst/>
              <a:latin typeface="+mn-lt"/>
              <a:ea typeface="+mn-ea"/>
              <a:cs typeface="+mn-cs"/>
            </a:endParaRPr>
          </a:p>
          <a:p>
            <a:pPr lvl="1" rtl="0" fontAlgn="base"/>
            <a:r>
              <a:rPr lang="en-US" sz="1200" b="1" i="0" u="none" strike="noStrike" kern="1200">
                <a:solidFill>
                  <a:schemeClr val="tx1"/>
                </a:solidFill>
                <a:effectLst/>
                <a:latin typeface="+mn-lt"/>
                <a:ea typeface="+mn-ea"/>
                <a:cs typeface="+mn-cs"/>
              </a:rPr>
              <a:t>Taxes</a:t>
            </a:r>
          </a:p>
          <a:p>
            <a:pPr lvl="2" rtl="0" fontAlgn="base"/>
            <a:r>
              <a:rPr lang="en-US" sz="1200" b="1" i="0" u="none" strike="noStrike" kern="1200">
                <a:solidFill>
                  <a:schemeClr val="tx1"/>
                </a:solidFill>
                <a:effectLst/>
                <a:latin typeface="+mn-lt"/>
                <a:ea typeface="+mn-ea"/>
                <a:cs typeface="+mn-cs"/>
              </a:rPr>
              <a:t>0.2% excise tax </a:t>
            </a:r>
            <a:r>
              <a:rPr lang="en-US" sz="1200" b="0" i="0" u="none" strike="noStrike" kern="1200">
                <a:solidFill>
                  <a:schemeClr val="tx1"/>
                </a:solidFill>
                <a:effectLst/>
                <a:latin typeface="+mn-lt"/>
                <a:ea typeface="+mn-ea"/>
                <a:cs typeface="+mn-cs"/>
              </a:rPr>
              <a:t>on total endowment or 2% on annual gains</a:t>
            </a:r>
            <a:endParaRPr lang="en-US" sz="1200" b="1" i="0" u="none" strike="noStrike" kern="1200">
              <a:solidFill>
                <a:schemeClr val="tx1"/>
              </a:solidFill>
              <a:effectLst/>
              <a:latin typeface="+mn-lt"/>
              <a:ea typeface="+mn-ea"/>
              <a:cs typeface="+mn-cs"/>
            </a:endParaRPr>
          </a:p>
          <a:p>
            <a:pPr lvl="2" rtl="0" fontAlgn="base"/>
            <a:r>
              <a:rPr lang="en-US" sz="1200" b="1" i="0" u="none" strike="noStrike" kern="1200">
                <a:solidFill>
                  <a:schemeClr val="tx1"/>
                </a:solidFill>
                <a:effectLst/>
                <a:latin typeface="+mn-lt"/>
                <a:ea typeface="+mn-ea"/>
                <a:cs typeface="+mn-cs"/>
              </a:rPr>
              <a:t>17% effective income tax rate </a:t>
            </a:r>
            <a:r>
              <a:rPr lang="en-US" sz="1200" b="0" i="0" u="none" strike="noStrike" kern="1200">
                <a:solidFill>
                  <a:schemeClr val="tx1"/>
                </a:solidFill>
                <a:effectLst/>
                <a:latin typeface="+mn-lt"/>
                <a:ea typeface="+mn-ea"/>
                <a:cs typeface="+mn-cs"/>
              </a:rPr>
              <a:t> average on everyone on payouts since bottom bracket up to $50k is only 12%</a:t>
            </a:r>
          </a:p>
          <a:p>
            <a:pPr rtl="0" fontAlgn="base"/>
            <a:r>
              <a:rPr lang="en-US" sz="1200" b="1" i="0" u="none" strike="noStrike" kern="1200">
                <a:solidFill>
                  <a:schemeClr val="tx1"/>
                </a:solidFill>
                <a:effectLst/>
                <a:latin typeface="+mn-lt"/>
                <a:ea typeface="+mn-ea"/>
                <a:cs typeface="+mn-cs"/>
              </a:rPr>
              <a:t>Effort Required</a:t>
            </a:r>
          </a:p>
          <a:p>
            <a:pPr lvl="1" rtl="0" fontAlgn="base"/>
            <a:r>
              <a:rPr lang="en-US" sz="1200" b="0" i="0" u="none" strike="noStrike" kern="1200">
                <a:solidFill>
                  <a:schemeClr val="tx1"/>
                </a:solidFill>
                <a:effectLst/>
                <a:latin typeface="+mn-lt"/>
                <a:ea typeface="+mn-ea"/>
                <a:cs typeface="+mn-cs"/>
              </a:rPr>
              <a:t>Initial consultation with lawyer and accountant</a:t>
            </a:r>
          </a:p>
          <a:p>
            <a:pPr lvl="1" rtl="0" fontAlgn="base"/>
            <a:r>
              <a:rPr lang="en-US" sz="1200" b="0" i="0" u="none" strike="noStrike" kern="1200">
                <a:solidFill>
                  <a:schemeClr val="tx1"/>
                </a:solidFill>
                <a:effectLst/>
                <a:latin typeface="+mn-lt"/>
                <a:ea typeface="+mn-ea"/>
                <a:cs typeface="+mn-cs"/>
              </a:rPr>
              <a:t>Review and sign Articles and Bylaws</a:t>
            </a:r>
          </a:p>
          <a:p>
            <a:pPr lvl="1" rtl="0" fontAlgn="base"/>
            <a:r>
              <a:rPr lang="en-US" sz="1200" b="1" i="0" u="none" strike="noStrike" kern="1200">
                <a:solidFill>
                  <a:schemeClr val="tx1"/>
                </a:solidFill>
                <a:effectLst/>
                <a:latin typeface="+mn-lt"/>
                <a:ea typeface="+mn-ea"/>
                <a:cs typeface="+mn-cs"/>
              </a:rPr>
              <a:t>Board meetings</a:t>
            </a:r>
            <a:r>
              <a:rPr lang="en-US" sz="1200" b="0" i="0" u="none" strike="noStrike" kern="1200">
                <a:solidFill>
                  <a:schemeClr val="tx1"/>
                </a:solidFill>
                <a:effectLst/>
                <a:latin typeface="+mn-lt"/>
                <a:ea typeface="+mn-ea"/>
                <a:cs typeface="+mn-cs"/>
              </a:rPr>
              <a:t> 1-4 times per year. </a:t>
            </a:r>
          </a:p>
          <a:p>
            <a:pPr lvl="1" rtl="0" fontAlgn="base"/>
            <a:r>
              <a:rPr lang="en-US" sz="1200" b="1" i="0" u="none" strike="noStrike" kern="1200">
                <a:solidFill>
                  <a:schemeClr val="tx1"/>
                </a:solidFill>
                <a:effectLst/>
                <a:latin typeface="+mn-lt"/>
                <a:ea typeface="+mn-ea"/>
                <a:cs typeface="+mn-cs"/>
              </a:rPr>
              <a:t>Everyone must remember their job title and job description</a:t>
            </a:r>
            <a:r>
              <a:rPr lang="en-US" sz="1200" b="0" i="0" u="none" strike="noStrike" kern="1200">
                <a:solidFill>
                  <a:schemeClr val="tx1"/>
                </a:solidFill>
                <a:effectLst/>
                <a:latin typeface="+mn-lt"/>
                <a:ea typeface="+mn-ea"/>
                <a:cs typeface="+mn-cs"/>
              </a:rPr>
              <a:t> in case anyone asks about it. I can do all everyone's duties listed on their job descriptions. Then I can tell everyone what they've done to help maintain the illusion that everyone is required to support the mission of the foundation.</a:t>
            </a:r>
          </a:p>
          <a:p>
            <a:pPr rtl="0"/>
            <a:r>
              <a:rPr lang="en-US" sz="1200" b="1" i="0" u="sng" kern="1200">
                <a:solidFill>
                  <a:schemeClr val="tx1"/>
                </a:solidFill>
                <a:effectLst/>
                <a:latin typeface="+mn-lt"/>
                <a:ea typeface="+mn-ea"/>
                <a:cs typeface="+mn-cs"/>
              </a:rPr>
              <a:t>Benefits</a:t>
            </a:r>
            <a:endParaRPr lang="en-US" b="0">
              <a:effectLst/>
            </a:endParaRPr>
          </a:p>
          <a:p>
            <a:pPr rtl="0" fontAlgn="base"/>
            <a:r>
              <a:rPr lang="en-US" sz="1200" b="0" i="0" u="none" strike="noStrike" kern="1200">
                <a:solidFill>
                  <a:schemeClr val="tx1"/>
                </a:solidFill>
                <a:effectLst/>
                <a:latin typeface="+mn-lt"/>
                <a:ea typeface="+mn-ea"/>
                <a:cs typeface="+mn-cs"/>
              </a:rPr>
              <a:t>Taxes</a:t>
            </a:r>
          </a:p>
          <a:p>
            <a:pPr lvl="1" rtl="0" fontAlgn="base"/>
            <a:r>
              <a:rPr lang="en-US" sz="1200" b="0" i="0" u="none" strike="noStrike" kern="1200">
                <a:solidFill>
                  <a:schemeClr val="tx1"/>
                </a:solidFill>
                <a:effectLst/>
                <a:latin typeface="+mn-lt"/>
                <a:ea typeface="+mn-ea"/>
                <a:cs typeface="+mn-cs"/>
              </a:rPr>
              <a:t>Initial Taxes Avoided =</a:t>
            </a:r>
            <a:r>
              <a:rPr lang="en-US" sz="1200" b="1" i="0" u="none" strike="noStrike" kern="1200">
                <a:solidFill>
                  <a:schemeClr val="tx1"/>
                </a:solidFill>
                <a:effectLst/>
                <a:latin typeface="+mn-lt"/>
                <a:ea typeface="+mn-ea"/>
                <a:cs typeface="+mn-cs"/>
              </a:rPr>
              <a:t> $2.4M </a:t>
            </a:r>
            <a:endParaRPr lang="en-US" sz="1200" b="0" i="0" u="none" strike="noStrike" kern="1200">
              <a:solidFill>
                <a:schemeClr val="tx1"/>
              </a:solidFill>
              <a:effectLst/>
              <a:latin typeface="+mn-lt"/>
              <a:ea typeface="+mn-ea"/>
              <a:cs typeface="+mn-cs"/>
            </a:endParaRPr>
          </a:p>
          <a:p>
            <a:pPr lvl="1" rtl="0" fontAlgn="base"/>
            <a:r>
              <a:rPr lang="en-US" sz="1200" b="1" i="0" u="none" strike="noStrike" kern="1200">
                <a:solidFill>
                  <a:schemeClr val="tx1"/>
                </a:solidFill>
                <a:effectLst/>
                <a:latin typeface="+mn-lt"/>
                <a:ea typeface="+mn-ea"/>
                <a:cs typeface="+mn-cs"/>
              </a:rPr>
              <a:t>Foundation investment capital gains avoided</a:t>
            </a:r>
          </a:p>
          <a:p>
            <a:pPr rtl="0" fontAlgn="base"/>
            <a:r>
              <a:rPr lang="en-US" sz="1200" b="0" i="0" u="none" strike="noStrike" kern="1200">
                <a:solidFill>
                  <a:schemeClr val="tx1"/>
                </a:solidFill>
                <a:effectLst/>
                <a:latin typeface="+mn-lt"/>
                <a:ea typeface="+mn-ea"/>
                <a:cs typeface="+mn-cs"/>
              </a:rPr>
              <a:t>Personal income</a:t>
            </a:r>
          </a:p>
          <a:p>
            <a:pPr lvl="1" rtl="0" fontAlgn="base"/>
            <a:r>
              <a:rPr lang="en-US" sz="1200" b="0" i="0" u="none" strike="noStrike" kern="1200">
                <a:solidFill>
                  <a:schemeClr val="tx1"/>
                </a:solidFill>
                <a:effectLst/>
                <a:latin typeface="+mn-lt"/>
                <a:ea typeface="+mn-ea"/>
                <a:cs typeface="+mn-cs"/>
              </a:rPr>
              <a:t>$350k in salary and avoided gifts * 30 years = </a:t>
            </a:r>
            <a:r>
              <a:rPr lang="en-US" sz="1200" b="1" i="0" u="none" strike="noStrike" kern="1200">
                <a:solidFill>
                  <a:schemeClr val="tx1"/>
                </a:solidFill>
                <a:effectLst/>
                <a:latin typeface="+mn-lt"/>
                <a:ea typeface="+mn-ea"/>
                <a:cs typeface="+mn-cs"/>
              </a:rPr>
              <a:t>$10.5M</a:t>
            </a:r>
            <a:endParaRPr lang="en-US" sz="1200" b="0" i="0" u="none" strike="noStrike" kern="1200">
              <a:solidFill>
                <a:schemeClr val="tx1"/>
              </a:solidFill>
              <a:effectLst/>
              <a:latin typeface="+mn-lt"/>
              <a:ea typeface="+mn-ea"/>
              <a:cs typeface="+mn-cs"/>
            </a:endParaRPr>
          </a:p>
          <a:p>
            <a:pPr lvl="1" rtl="0" fontAlgn="base"/>
            <a:r>
              <a:rPr lang="en-US" sz="1200" b="1" i="0" u="none" strike="noStrike" kern="1200">
                <a:solidFill>
                  <a:schemeClr val="tx1"/>
                </a:solidFill>
                <a:effectLst/>
                <a:latin typeface="+mn-lt"/>
                <a:ea typeface="+mn-ea"/>
                <a:cs typeface="+mn-cs"/>
              </a:rPr>
              <a:t>$15.1M </a:t>
            </a:r>
            <a:r>
              <a:rPr lang="en-US" sz="1200" b="0" i="0" u="none" strike="noStrike" kern="1200">
                <a:solidFill>
                  <a:schemeClr val="tx1"/>
                </a:solidFill>
                <a:effectLst/>
                <a:latin typeface="+mn-lt"/>
                <a:ea typeface="+mn-ea"/>
                <a:cs typeface="+mn-cs"/>
              </a:rPr>
              <a:t>in relative long term gains if each of the 20 additional $280k annual after tax payout and avoided gifts can be invested with 10% rate of return</a:t>
            </a:r>
          </a:p>
        </p:txBody>
      </p:sp>
      <p:sp>
        <p:nvSpPr>
          <p:cNvPr id="4" name="Slide Number Placeholder 3"/>
          <p:cNvSpPr>
            <a:spLocks noGrp="1"/>
          </p:cNvSpPr>
          <p:nvPr>
            <p:ph type="sldNum" sz="quarter" idx="5"/>
          </p:nvPr>
        </p:nvSpPr>
        <p:spPr/>
        <p:txBody>
          <a:bodyPr/>
          <a:lstStyle/>
          <a:p>
            <a:fld id="{4CBCEA92-F142-4D57-B507-37BDAF44710C}" type="slidenum">
              <a:rPr lang="en-US" smtClean="0"/>
              <a:t>54</a:t>
            </a:fld>
            <a:endParaRPr lang="en-US"/>
          </a:p>
        </p:txBody>
      </p:sp>
    </p:spTree>
    <p:extLst>
      <p:ext uri="{BB962C8B-B14F-4D97-AF65-F5344CB8AC3E}">
        <p14:creationId xmlns:p14="http://schemas.microsoft.com/office/powerpoint/2010/main" val="5361047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Consider a failure analysis combo job at the lab.  </a:t>
            </a:r>
          </a:p>
          <a:p>
            <a:pPr rtl="0"/>
            <a:r>
              <a:rPr lang="en-US" sz="1200" b="0" i="0" u="none" strike="noStrike" kern="1200">
                <a:solidFill>
                  <a:schemeClr val="tx1"/>
                </a:solidFill>
                <a:effectLst/>
                <a:latin typeface="+mn-lt"/>
                <a:ea typeface="+mn-ea"/>
                <a:cs typeface="+mn-cs"/>
              </a:rPr>
              <a:t>A failure analysis consists of </a:t>
            </a:r>
            <a:endParaRPr lang="en-US" b="0">
              <a:effectLst/>
            </a:endParaRPr>
          </a:p>
          <a:p>
            <a:pPr rtl="0" fontAlgn="base"/>
            <a:r>
              <a:rPr lang="en-US" sz="1200" b="0" i="0" u="none" strike="noStrike" kern="1200">
                <a:solidFill>
                  <a:schemeClr val="tx1"/>
                </a:solidFill>
                <a:effectLst/>
                <a:latin typeface="+mn-lt"/>
                <a:ea typeface="+mn-ea"/>
                <a:cs typeface="+mn-cs"/>
              </a:rPr>
              <a:t>- testing a sample</a:t>
            </a:r>
          </a:p>
          <a:p>
            <a:pPr rtl="0" fontAlgn="base"/>
            <a:r>
              <a:rPr lang="en-US" sz="1200" b="0" i="0" u="none" strike="noStrike" kern="1200">
                <a:solidFill>
                  <a:schemeClr val="tx1"/>
                </a:solidFill>
                <a:effectLst/>
                <a:latin typeface="+mn-lt"/>
                <a:ea typeface="+mn-ea"/>
                <a:cs typeface="+mn-cs"/>
              </a:rPr>
              <a:t>- gathering data</a:t>
            </a:r>
          </a:p>
          <a:p>
            <a:pPr rtl="0" fontAlgn="base"/>
            <a:r>
              <a:rPr lang="en-US" sz="1200" b="0" i="0" u="none" strike="noStrike" kern="1200">
                <a:solidFill>
                  <a:schemeClr val="tx1"/>
                </a:solidFill>
                <a:effectLst/>
                <a:latin typeface="+mn-lt"/>
                <a:ea typeface="+mn-ea"/>
                <a:cs typeface="+mn-cs"/>
              </a:rPr>
              <a:t>- analyzing the data to try to identify the root cause</a:t>
            </a:r>
          </a:p>
          <a:p>
            <a:pPr rtl="0" fontAlgn="base"/>
            <a:r>
              <a:rPr lang="en-US" sz="1200" b="0" i="0" u="none" strike="noStrike" kern="1200">
                <a:solidFill>
                  <a:schemeClr val="tx1"/>
                </a:solidFill>
                <a:effectLst/>
                <a:latin typeface="+mn-lt"/>
                <a:ea typeface="+mn-ea"/>
                <a:cs typeface="+mn-cs"/>
              </a:rPr>
              <a:t>- often doing research based on the data to find a possible remedy</a:t>
            </a:r>
          </a:p>
          <a:p>
            <a:pPr rtl="0" fontAlgn="base"/>
            <a:r>
              <a:rPr lang="en-US" sz="1200" b="0" i="0" u="none" strike="noStrike" kern="1200">
                <a:solidFill>
                  <a:schemeClr val="tx1"/>
                </a:solidFill>
                <a:effectLst/>
                <a:latin typeface="+mn-lt"/>
                <a:ea typeface="+mn-ea"/>
                <a:cs typeface="+mn-cs"/>
              </a:rPr>
              <a:t>- writing a report</a:t>
            </a:r>
          </a:p>
          <a:p>
            <a:pPr rtl="0"/>
            <a:r>
              <a:rPr lang="en-US" sz="1200" b="0" i="0" u="none" strike="noStrike" kern="1200">
                <a:solidFill>
                  <a:schemeClr val="tx1"/>
                </a:solidFill>
                <a:effectLst/>
                <a:latin typeface="+mn-lt"/>
                <a:ea typeface="+mn-ea"/>
                <a:cs typeface="+mn-cs"/>
              </a:rPr>
              <a:t>Let’s say:</a:t>
            </a:r>
            <a:endParaRPr lang="en-US" b="0">
              <a:effectLst/>
            </a:endParaRPr>
          </a:p>
          <a:p>
            <a:pPr rtl="0" fontAlgn="base"/>
            <a:r>
              <a:rPr lang="en-US" sz="1200" b="0" i="0" u="none" strike="noStrike" kern="1200">
                <a:solidFill>
                  <a:schemeClr val="tx1"/>
                </a:solidFill>
                <a:effectLst/>
                <a:latin typeface="+mn-lt"/>
                <a:ea typeface="+mn-ea"/>
                <a:cs typeface="+mn-cs"/>
              </a:rPr>
              <a:t>you can only afford to hire one lab technician to do everything</a:t>
            </a:r>
          </a:p>
          <a:p>
            <a:pPr rtl="0" fontAlgn="base"/>
            <a:r>
              <a:rPr lang="en-US" sz="1200" b="0" i="0" u="none" strike="noStrike" kern="1200">
                <a:solidFill>
                  <a:schemeClr val="tx1"/>
                </a:solidFill>
                <a:effectLst/>
                <a:latin typeface="+mn-lt"/>
                <a:ea typeface="+mn-ea"/>
                <a:cs typeface="+mn-cs"/>
              </a:rPr>
              <a:t>it will take this lab tech 100 hours of labor to complete this job</a:t>
            </a:r>
          </a:p>
          <a:p>
            <a:endParaRPr lang="en-US"/>
          </a:p>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59</a:t>
            </a:fld>
            <a:endParaRPr lang="en-US"/>
          </a:p>
        </p:txBody>
      </p:sp>
    </p:spTree>
    <p:extLst>
      <p:ext uri="{BB962C8B-B14F-4D97-AF65-F5344CB8AC3E}">
        <p14:creationId xmlns:p14="http://schemas.microsoft.com/office/powerpoint/2010/main" val="675372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Consider a failure analysis combo job at the lab.  </a:t>
            </a:r>
          </a:p>
          <a:p>
            <a:pPr rtl="0"/>
            <a:r>
              <a:rPr lang="en-US" sz="1200" b="0" i="0" u="none" strike="noStrike" kern="1200">
                <a:solidFill>
                  <a:schemeClr val="tx1"/>
                </a:solidFill>
                <a:effectLst/>
                <a:latin typeface="+mn-lt"/>
                <a:ea typeface="+mn-ea"/>
                <a:cs typeface="+mn-cs"/>
              </a:rPr>
              <a:t>A failure analysis consists of </a:t>
            </a:r>
            <a:endParaRPr lang="en-US" b="0">
              <a:effectLst/>
            </a:endParaRPr>
          </a:p>
          <a:p>
            <a:pPr rtl="0" fontAlgn="base"/>
            <a:r>
              <a:rPr lang="en-US" sz="1200" b="0" i="0" u="none" strike="noStrike" kern="1200">
                <a:solidFill>
                  <a:schemeClr val="tx1"/>
                </a:solidFill>
                <a:effectLst/>
                <a:latin typeface="+mn-lt"/>
                <a:ea typeface="+mn-ea"/>
                <a:cs typeface="+mn-cs"/>
              </a:rPr>
              <a:t>- testing a sample</a:t>
            </a:r>
          </a:p>
          <a:p>
            <a:pPr rtl="0" fontAlgn="base"/>
            <a:r>
              <a:rPr lang="en-US" sz="1200" b="0" i="0" u="none" strike="noStrike" kern="1200">
                <a:solidFill>
                  <a:schemeClr val="tx1"/>
                </a:solidFill>
                <a:effectLst/>
                <a:latin typeface="+mn-lt"/>
                <a:ea typeface="+mn-ea"/>
                <a:cs typeface="+mn-cs"/>
              </a:rPr>
              <a:t>- gathering data</a:t>
            </a:r>
          </a:p>
          <a:p>
            <a:pPr rtl="0" fontAlgn="base"/>
            <a:r>
              <a:rPr lang="en-US" sz="1200" b="0" i="0" u="none" strike="noStrike" kern="1200">
                <a:solidFill>
                  <a:schemeClr val="tx1"/>
                </a:solidFill>
                <a:effectLst/>
                <a:latin typeface="+mn-lt"/>
                <a:ea typeface="+mn-ea"/>
                <a:cs typeface="+mn-cs"/>
              </a:rPr>
              <a:t>- analyzing the data to try to identify the root cause</a:t>
            </a:r>
          </a:p>
          <a:p>
            <a:pPr rtl="0" fontAlgn="base"/>
            <a:r>
              <a:rPr lang="en-US" sz="1200" b="0" i="0" u="none" strike="noStrike" kern="1200">
                <a:solidFill>
                  <a:schemeClr val="tx1"/>
                </a:solidFill>
                <a:effectLst/>
                <a:latin typeface="+mn-lt"/>
                <a:ea typeface="+mn-ea"/>
                <a:cs typeface="+mn-cs"/>
              </a:rPr>
              <a:t>- often doing research based on the data to find a possible remedy</a:t>
            </a:r>
          </a:p>
          <a:p>
            <a:pPr rtl="0" fontAlgn="base"/>
            <a:r>
              <a:rPr lang="en-US" sz="1200" b="0" i="0" u="none" strike="noStrike" kern="1200">
                <a:solidFill>
                  <a:schemeClr val="tx1"/>
                </a:solidFill>
                <a:effectLst/>
                <a:latin typeface="+mn-lt"/>
                <a:ea typeface="+mn-ea"/>
                <a:cs typeface="+mn-cs"/>
              </a:rPr>
              <a:t>- writing a report</a:t>
            </a:r>
          </a:p>
          <a:p>
            <a:pPr rtl="0"/>
            <a:r>
              <a:rPr lang="en-US" sz="1200" b="0" i="0" u="none" strike="noStrike" kern="1200">
                <a:solidFill>
                  <a:schemeClr val="tx1"/>
                </a:solidFill>
                <a:effectLst/>
                <a:latin typeface="+mn-lt"/>
                <a:ea typeface="+mn-ea"/>
                <a:cs typeface="+mn-cs"/>
              </a:rPr>
              <a:t>Let’s say:</a:t>
            </a:r>
            <a:endParaRPr lang="en-US" b="0">
              <a:effectLst/>
            </a:endParaRPr>
          </a:p>
          <a:p>
            <a:pPr rtl="0" fontAlgn="base"/>
            <a:r>
              <a:rPr lang="en-US" sz="1200" b="0" i="0" u="none" strike="noStrike" kern="1200">
                <a:solidFill>
                  <a:schemeClr val="tx1"/>
                </a:solidFill>
                <a:effectLst/>
                <a:latin typeface="+mn-lt"/>
                <a:ea typeface="+mn-ea"/>
                <a:cs typeface="+mn-cs"/>
              </a:rPr>
              <a:t>you can only afford to hire one lab technician to do everything</a:t>
            </a:r>
          </a:p>
          <a:p>
            <a:pPr rtl="0" fontAlgn="base"/>
            <a:r>
              <a:rPr lang="en-US" sz="1200" b="0" i="0" u="none" strike="noStrike" kern="1200">
                <a:solidFill>
                  <a:schemeClr val="tx1"/>
                </a:solidFill>
                <a:effectLst/>
                <a:latin typeface="+mn-lt"/>
                <a:ea typeface="+mn-ea"/>
                <a:cs typeface="+mn-cs"/>
              </a:rPr>
              <a:t>it will take this lab tech 100 hours of labor to complete this job</a:t>
            </a:r>
          </a:p>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60</a:t>
            </a:fld>
            <a:endParaRPr lang="en-US"/>
          </a:p>
        </p:txBody>
      </p:sp>
    </p:spTree>
    <p:extLst>
      <p:ext uri="{BB962C8B-B14F-4D97-AF65-F5344CB8AC3E}">
        <p14:creationId xmlns:p14="http://schemas.microsoft.com/office/powerpoint/2010/main" val="40956080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It’s impossible to know until you get it. However, it’s kind of like Pascal’s Wager that states your best option is to assume God exists. The negative consequence of being wrong in your belief are trivial whereas the negative consequences of disbelief in God are the worst imaginable.  </a:t>
            </a: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65</a:t>
            </a:fld>
            <a:endParaRPr lang="en-US"/>
          </a:p>
        </p:txBody>
      </p:sp>
    </p:spTree>
    <p:extLst>
      <p:ext uri="{BB962C8B-B14F-4D97-AF65-F5344CB8AC3E}">
        <p14:creationId xmlns:p14="http://schemas.microsoft.com/office/powerpoint/2010/main" val="611390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Change yellow</a:t>
            </a:r>
            <a:r>
              <a:rPr lang="en-US" b="1" baseline="0"/>
              <a:t> background</a:t>
            </a:r>
            <a:endParaRPr lang="en-US" b="1"/>
          </a:p>
          <a:p>
            <a:endParaRPr lang="en-US" b="1"/>
          </a:p>
          <a:p>
            <a:r>
              <a:rPr lang="en-US" b="1"/>
              <a:t>Slow down</a:t>
            </a:r>
            <a:r>
              <a:rPr lang="en-US" b="1" baseline="0"/>
              <a:t> here</a:t>
            </a:r>
            <a:endParaRPr lang="en-US" b="1"/>
          </a:p>
          <a:p>
            <a:endParaRPr lang="en-US"/>
          </a:p>
          <a:p>
            <a:r>
              <a:rPr lang="en-US"/>
              <a:t>Once we’ve accumulated all of this data, </a:t>
            </a:r>
            <a:r>
              <a:rPr lang="en-US" baseline="0"/>
              <a:t>the QuantiModo Analytics Engine then clean the data and mines it using pharmacokinetic modeling techniques, which take into account onset delays and durations of action to determine which factors have the strongest influence on a given outcome and what the optimal daily values are. </a:t>
            </a:r>
            <a:endParaRPr lang="en-US"/>
          </a:p>
          <a:p>
            <a:endParaRPr lang="en-US"/>
          </a:p>
          <a:p>
            <a:r>
              <a:rPr lang="en-US"/>
              <a:t>e.g. Pizza -&gt; might not notice effects until later that day or even gluten sensitivity until a few days later</a:t>
            </a:r>
          </a:p>
        </p:txBody>
      </p:sp>
      <p:sp>
        <p:nvSpPr>
          <p:cNvPr id="4" name="Slide Number Placeholder 3"/>
          <p:cNvSpPr>
            <a:spLocks noGrp="1"/>
          </p:cNvSpPr>
          <p:nvPr>
            <p:ph type="sldNum" sz="quarter" idx="10"/>
          </p:nvPr>
        </p:nvSpPr>
        <p:spPr/>
        <p:txBody>
          <a:bodyPr/>
          <a:lstStyle/>
          <a:p>
            <a:fld id="{0D21FD99-CF01-4548-8FAD-2C9397742E54}"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9855201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91666"/>
              <a:buFont typeface="Arial"/>
              <a:buNone/>
            </a:pPr>
            <a:r>
              <a:rPr lang="en" sz="1200"/>
              <a:t>Our primary competitors</a:t>
            </a:r>
            <a:r>
              <a:rPr lang="en" sz="1200" baseline="0"/>
              <a:t> are Validic and the Human API which primarily focus on the aggregation of data from digital health devices.  However, they do not provide prebuilt apps, analytics or an end to end solution for researchers. </a:t>
            </a:r>
          </a:p>
          <a:p>
            <a:pPr lvl="0" rtl="0">
              <a:lnSpc>
                <a:spcPct val="115000"/>
              </a:lnSpc>
              <a:spcBef>
                <a:spcPts val="0"/>
              </a:spcBef>
              <a:buClr>
                <a:schemeClr val="dk1"/>
              </a:buClr>
              <a:buSzPct val="91666"/>
              <a:buFont typeface="Arial"/>
              <a:buNone/>
            </a:pPr>
            <a:endParaRPr lang="en" sz="1200" baseline="0"/>
          </a:p>
          <a:p>
            <a:pPr lvl="0" rtl="0">
              <a:lnSpc>
                <a:spcPct val="115000"/>
              </a:lnSpc>
              <a:spcBef>
                <a:spcPts val="0"/>
              </a:spcBef>
              <a:buClr>
                <a:schemeClr val="dk1"/>
              </a:buClr>
              <a:buSzPct val="91666"/>
              <a:buFont typeface="Arial"/>
              <a:buNone/>
            </a:pPr>
            <a:r>
              <a:rPr lang="en" sz="1200" baseline="0"/>
              <a:t>That market has clearly been validated by recent $12 and $6 million dollar investments in Validic and the Human API this year as well as continued 50% compound annual growthin the the digital health space. </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67</a:t>
            </a:fld>
            <a:endParaRPr lang="en-US"/>
          </a:p>
        </p:txBody>
      </p:sp>
    </p:spTree>
    <p:extLst>
      <p:ext uri="{BB962C8B-B14F-4D97-AF65-F5344CB8AC3E}">
        <p14:creationId xmlns:p14="http://schemas.microsoft.com/office/powerpoint/2010/main" val="34709576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We have 6 different segments with 6 different</a:t>
            </a:r>
            <a:r>
              <a:rPr lang="en-US" sz="1200" b="0" i="0" kern="1200" baseline="0">
                <a:solidFill>
                  <a:schemeClr val="tx1"/>
                </a:solidFill>
                <a:effectLst/>
                <a:latin typeface="+mn-lt"/>
                <a:ea typeface="+mn-ea"/>
                <a:cs typeface="+mn-cs"/>
              </a:rPr>
              <a:t> pricing models…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The digital health space</a:t>
            </a:r>
            <a:r>
              <a:rPr lang="en-US" sz="1200" b="0" i="0" kern="1200" baseline="0">
                <a:solidFill>
                  <a:schemeClr val="tx1"/>
                </a:solidFill>
                <a:effectLst/>
                <a:latin typeface="+mn-lt"/>
                <a:ea typeface="+mn-ea"/>
                <a:cs typeface="+mn-cs"/>
              </a:rPr>
              <a:t> has been growing with a massive 50% compound annual growth rate.  </a:t>
            </a:r>
            <a:r>
              <a:rPr lang="en-US" sz="1200" b="0" i="0" kern="1200">
                <a:solidFill>
                  <a:schemeClr val="tx1"/>
                </a:solidFill>
                <a:effectLst/>
                <a:latin typeface="+mn-lt"/>
                <a:ea typeface="+mn-ea"/>
                <a:cs typeface="+mn-cs"/>
              </a:rPr>
              <a:t>The healthcar</a:t>
            </a:r>
            <a:r>
              <a:rPr lang="en-US" sz="1200" b="0" i="0" kern="1200" baseline="0">
                <a:solidFill>
                  <a:schemeClr val="tx1"/>
                </a:solidFill>
                <a:effectLst/>
                <a:latin typeface="+mn-lt"/>
                <a:ea typeface="+mn-ea"/>
                <a:cs typeface="+mn-cs"/>
              </a:rPr>
              <a:t>e analytics market is a $30 billion dollar industry and includes remote patient monitoring, telehealth, and behavior modification technologies.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Given that Validic and the Human API are already charging about $4 or $5 per year per user.  So we believe that $3 per year per user is a competitive price point for us.  </a:t>
            </a:r>
          </a:p>
          <a:p>
            <a:pPr rtl="0"/>
            <a:endParaRPr lang="en-US" sz="1200" b="0" i="0"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kern="1200" baseline="0">
                <a:solidFill>
                  <a:schemeClr val="tx1"/>
                </a:solidFill>
                <a:effectLst/>
                <a:latin typeface="+mn-lt"/>
                <a:ea typeface="+mn-ea"/>
                <a:cs typeface="+mn-cs"/>
              </a:rPr>
              <a:t>613 million people are tracking a health indicator.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$3 per individual per year produces a $1.8 billion dollar total addressable market for QuantiModo. </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68</a:t>
            </a:fld>
            <a:endParaRPr lang="en-US"/>
          </a:p>
        </p:txBody>
      </p:sp>
    </p:spTree>
    <p:extLst>
      <p:ext uri="{BB962C8B-B14F-4D97-AF65-F5344CB8AC3E}">
        <p14:creationId xmlns:p14="http://schemas.microsoft.com/office/powerpoint/2010/main" val="19450283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59524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Name all 4 quickly</a:t>
            </a:r>
          </a:p>
          <a:p>
            <a:endParaRPr lang="en-US" baseline="0"/>
          </a:p>
          <a:p>
            <a:endParaRPr lang="en-US" baseline="0"/>
          </a:p>
          <a:p>
            <a:r>
              <a:rPr lang="en-US" baseline="0"/>
              <a:t>And finally, this enables the user to select any symptom or outcome of interest and then see which factors are most predictive of that outcome.  Here we see the top factors most predictive of reduced inflammatory pain.   The strongest predictor is Omega 3 Fatty acids that this says that my inflammatory pain is typically 27% lower after I take 400mg of inflammatory pain. </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6</a:t>
            </a:fld>
            <a:endParaRPr lang="en-US"/>
          </a:p>
        </p:txBody>
      </p:sp>
    </p:spTree>
    <p:extLst>
      <p:ext uri="{BB962C8B-B14F-4D97-AF65-F5344CB8AC3E}">
        <p14:creationId xmlns:p14="http://schemas.microsoft.com/office/powerpoint/2010/main" val="3918276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baseline="0"/>
              <a:t>[Bold text or change yellow background]</a:t>
            </a:r>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baseline="0"/>
              <a:t>The first discovery I made was that the severity of my symptoms correlated very highly with each other, indicating a common underlying root cause.   And another discovery was that increased severity was most strongly correlated with prior gluten and sugar intake.  So all of these separate conditions were actually just symptoms of the same underlying root cause.  That root cause being an inflammatory immune reaction caused by dietary factors.  So I removed those from my diet and within a couple weeks or so nearly all the symptoms that I had been dealing with for years went into near complete remission. </a:t>
            </a:r>
          </a:p>
          <a:p>
            <a:endParaRPr lang="en-US" baseline="0"/>
          </a:p>
          <a:p>
            <a:r>
              <a:rPr lang="en-US" baseline="0"/>
              <a:t>When I first started doing this, all this tracking, data aggregation and analysis was extremely arduous, so a few years ago, I started working on a platform called QuantiModo to make it as easy enough for anyone else to use this empirical approach to managing their condition. </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8</a:t>
            </a:fld>
            <a:endParaRPr lang="en-US"/>
          </a:p>
        </p:txBody>
      </p:sp>
    </p:spTree>
    <p:extLst>
      <p:ext uri="{BB962C8B-B14F-4D97-AF65-F5344CB8AC3E}">
        <p14:creationId xmlns:p14="http://schemas.microsoft.com/office/powerpoint/2010/main" val="612240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half billion</a:t>
            </a:r>
            <a:r>
              <a:rPr lang="en-US" baseline="0"/>
              <a:t> are suffering [pause here] from autoimmune diseases like Crone's disease, psoriasis, and Fibromyalgia. </a:t>
            </a:r>
          </a:p>
          <a:p>
            <a:endParaRPr lang="en-US" baseline="0"/>
          </a:p>
          <a:p>
            <a:r>
              <a:rPr lang="en-US" baseline="0"/>
              <a:t>Another half a billion people are suffering from depression and other mental illnesses.</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baseline="0"/>
              <a:t>Indeed 12 people will have committed suicide by the end of this presentation.  Hopefully, not as a result of this presentation, but I believe due to massive failures in our current systems of clinical research and diagnosis.  Currently, it costs as much as $48,000 per subject in a Phase III clinical trial.   This has resulted in very little data on the effects of any factors that aren’t patentable. Furthermore, something that all of these diseases have in common…</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10</a:t>
            </a:fld>
            <a:endParaRPr lang="en-US"/>
          </a:p>
        </p:txBody>
      </p:sp>
    </p:spTree>
    <p:extLst>
      <p:ext uri="{BB962C8B-B14F-4D97-AF65-F5344CB8AC3E}">
        <p14:creationId xmlns:p14="http://schemas.microsoft.com/office/powerpoint/2010/main" val="286701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half billion</a:t>
            </a:r>
            <a:r>
              <a:rPr lang="en-US" baseline="0"/>
              <a:t> are suffering [pause here] from autoimmune diseases like Crone's disease, psoriasis, and Fibromyalgia. </a:t>
            </a:r>
          </a:p>
          <a:p>
            <a:endParaRPr lang="en-US" baseline="0"/>
          </a:p>
          <a:p>
            <a:r>
              <a:rPr lang="en-US" baseline="0"/>
              <a:t>Another half a billion people are suffering from depression and other mental illnesses.</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baseline="0"/>
              <a:t>Indeed 12 people will have committed suicide by the end of this presentation.  Hopefully, not as a result of this presentation, but I believe due to massive failures in our current systems of clinical research and diagnosis.  Currently, it costs as much as $48,000 per subject in a Phase III clinical trial.   This has resulted in very little data on the effects of any factors that aren’t patentable. Furthermore, something that all of these diseases have in common…</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11</a:t>
            </a:fld>
            <a:endParaRPr lang="en-US"/>
          </a:p>
        </p:txBody>
      </p:sp>
    </p:spTree>
    <p:extLst>
      <p:ext uri="{BB962C8B-B14F-4D97-AF65-F5344CB8AC3E}">
        <p14:creationId xmlns:p14="http://schemas.microsoft.com/office/powerpoint/2010/main" val="66709096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a:prstGeom prst="rect">
            <a:avLst/>
          </a:prstGeo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a:prstGeom prst="rect">
            <a:avLst/>
          </a:prstGeo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1/6/2022</a:t>
            </a:fld>
            <a:endParaRPr lang="en-US"/>
          </a:p>
        </p:txBody>
      </p:sp>
      <p:sp>
        <p:nvSpPr>
          <p:cNvPr id="5" name="Footer Placeholder 4"/>
          <p:cNvSpPr>
            <a:spLocks noGrp="1"/>
          </p:cNvSpPr>
          <p:nvPr>
            <p:ph type="ftr" sz="quarter" idx="11"/>
          </p:nvPr>
        </p:nvSpPr>
        <p:spPr>
          <a:xfrm>
            <a:off x="1088136" y="6272784"/>
            <a:ext cx="6327648"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592733" y="4289334"/>
            <a:ext cx="1193868" cy="640080"/>
          </a:xfrm>
          <a:prstGeom prst="rect">
            <a:avLst/>
          </a:prstGeom>
        </p:spPr>
        <p:txBody>
          <a:bodyPr/>
          <a:lstStyle>
            <a:lvl1pPr>
              <a:defRPr sz="2800"/>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3469806634"/>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609344"/>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1069848" y="2121408"/>
            <a:ext cx="10058400" cy="405079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1/6/2022</a:t>
            </a:fld>
            <a:endParaRPr lang="en-US"/>
          </a:p>
        </p:txBody>
      </p:sp>
      <p:sp>
        <p:nvSpPr>
          <p:cNvPr id="5" name="Footer Placeholder 4"/>
          <p:cNvSpPr>
            <a:spLocks noGrp="1"/>
          </p:cNvSpPr>
          <p:nvPr>
            <p:ph type="ftr" sz="quarter" idx="11"/>
          </p:nvPr>
        </p:nvSpPr>
        <p:spPr>
          <a:xfrm>
            <a:off x="1088136" y="6272784"/>
            <a:ext cx="6327648"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558983409"/>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533400"/>
            <a:ext cx="7505700" cy="56388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1/6/2022</a:t>
            </a:fld>
            <a:endParaRPr lang="en-US"/>
          </a:p>
        </p:txBody>
      </p:sp>
      <p:sp>
        <p:nvSpPr>
          <p:cNvPr id="5" name="Footer Placeholder 4"/>
          <p:cNvSpPr>
            <a:spLocks noGrp="1"/>
          </p:cNvSpPr>
          <p:nvPr>
            <p:ph type="ftr" sz="quarter" idx="11"/>
          </p:nvPr>
        </p:nvSpPr>
        <p:spPr>
          <a:xfrm>
            <a:off x="1088136" y="6272784"/>
            <a:ext cx="6327648"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386117150"/>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206254376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322627904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735383" y="225269"/>
            <a:ext cx="10972800" cy="797999"/>
          </a:xfrm>
          <a:prstGeom prst="rect">
            <a:avLst/>
          </a:prstGeom>
        </p:spPr>
        <p:txBody>
          <a:bodyPr lIns="91425" tIns="91425" rIns="91425" bIns="91425" anchor="b" anchorCtr="0"/>
          <a:lstStyle>
            <a:lvl1pPr algn="ctr" rtl="0">
              <a:spcBef>
                <a:spcPts val="0"/>
              </a:spcBef>
              <a:buFont typeface="News Cycle"/>
              <a:buAutoNum type="arabicPeriod"/>
              <a:defRPr sz="6400">
                <a:solidFill>
                  <a:srgbClr val="434343"/>
                </a:solidFill>
                <a:latin typeface="News Cycle"/>
                <a:ea typeface="News Cycle"/>
                <a:cs typeface="News Cycle"/>
                <a:sym typeface="News Cycle"/>
              </a:defRPr>
            </a:lvl1pPr>
            <a:lvl2pPr rtl="0">
              <a:spcBef>
                <a:spcPts val="0"/>
              </a:spcBef>
              <a:buAutoNum type="arabicPeriod"/>
              <a:defRPr/>
            </a:lvl2pPr>
            <a:lvl3pPr rtl="0">
              <a:spcBef>
                <a:spcPts val="0"/>
              </a:spcBef>
              <a:buAutoNum type="arabicPeriod"/>
              <a:defRPr/>
            </a:lvl3pPr>
            <a:lvl4pPr rtl="0">
              <a:spcBef>
                <a:spcPts val="0"/>
              </a:spcBef>
              <a:buAutoNum type="arabicPeriod"/>
              <a:defRPr/>
            </a:lvl4pPr>
            <a:lvl5pPr rtl="0">
              <a:spcBef>
                <a:spcPts val="0"/>
              </a:spcBef>
              <a:buAutoNum type="arabicPeriod"/>
              <a:defRPr/>
            </a:lvl5pPr>
            <a:lvl6pPr rtl="0">
              <a:spcBef>
                <a:spcPts val="0"/>
              </a:spcBef>
              <a:buAutoNum type="arabicPeriod"/>
              <a:defRPr/>
            </a:lvl6pPr>
            <a:lvl7pPr rtl="0">
              <a:spcBef>
                <a:spcPts val="0"/>
              </a:spcBef>
              <a:buAutoNum type="arabicPeriod"/>
              <a:defRPr/>
            </a:lvl7pPr>
            <a:lvl8pPr rtl="0">
              <a:spcBef>
                <a:spcPts val="0"/>
              </a:spcBef>
              <a:buAutoNum type="arabicPeriod"/>
              <a:defRPr/>
            </a:lvl8pPr>
            <a:lvl9pPr rtl="0">
              <a:spcBef>
                <a:spcPts val="0"/>
              </a:spcBef>
              <a:buAutoNum type="arabicPeriod"/>
              <a:defRPr/>
            </a:lvl9pPr>
          </a:lstStyle>
          <a:p>
            <a:endParaRPr/>
          </a:p>
        </p:txBody>
      </p:sp>
      <p:sp>
        <p:nvSpPr>
          <p:cNvPr id="12" name="Shape 12"/>
          <p:cNvSpPr txBox="1">
            <a:spLocks noGrp="1"/>
          </p:cNvSpPr>
          <p:nvPr>
            <p:ph type="body" idx="1"/>
          </p:nvPr>
        </p:nvSpPr>
        <p:spPr>
          <a:xfrm>
            <a:off x="609600" y="1600201"/>
            <a:ext cx="10972800" cy="4967599"/>
          </a:xfrm>
          <a:prstGeom prst="rect">
            <a:avLst/>
          </a:prstGeom>
        </p:spPr>
        <p:txBody>
          <a:bodyPr lIns="91425" tIns="91425" rIns="91425" bIns="91425" anchor="t" anchorCtr="0"/>
          <a:lstStyle>
            <a:lvl1pPr rtl="0">
              <a:spcBef>
                <a:spcPts val="0"/>
              </a:spcBef>
              <a:defRPr>
                <a:latin typeface="News Cycle"/>
                <a:ea typeface="News Cycle"/>
                <a:cs typeface="News Cycle"/>
                <a:sym typeface="News Cycl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478544326"/>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400855"/>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a:prstGeom prst="rect">
            <a:avLst/>
          </a:prstGeom>
        </p:spPr>
        <p:txBody>
          <a:bodyPr anchor="ctr">
            <a:normAutofit/>
          </a:bodyPr>
          <a:lstStyle>
            <a:lvl1pPr>
              <a:lnSpc>
                <a:spcPct val="80000"/>
              </a:lnSpc>
              <a:defRPr sz="8000" b="0"/>
            </a:lvl1pPr>
          </a:lstStyle>
          <a:p>
            <a:r>
              <a:rPr lang="en-US"/>
              <a:t>Click to edit Master title style</a:t>
            </a:r>
          </a:p>
        </p:txBody>
      </p:sp>
      <p:sp>
        <p:nvSpPr>
          <p:cNvPr id="3" name="Text Placeholder 2"/>
          <p:cNvSpPr>
            <a:spLocks noGrp="1"/>
          </p:cNvSpPr>
          <p:nvPr>
            <p:ph type="body" idx="1"/>
          </p:nvPr>
        </p:nvSpPr>
        <p:spPr>
          <a:xfrm>
            <a:off x="2165774" y="5020056"/>
            <a:ext cx="9052560" cy="1066800"/>
          </a:xfrm>
          <a:prstGeom prst="rect">
            <a:avLst/>
          </a:prstGeo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a:prstGeom prst="rect">
            <a:avLst/>
          </a:prstGeom>
        </p:spPr>
        <p:txBody>
          <a:bodyPr/>
          <a:lstStyle/>
          <a:p>
            <a:fld id="{846D56A0-8B78-49B7-A038-B8F1B412CE95}" type="datetimeFigureOut">
              <a:rPr lang="en-US" smtClean="0"/>
              <a:t>1/6/2022</a:t>
            </a:fld>
            <a:endParaRPr lang="en-US"/>
          </a:p>
        </p:txBody>
      </p:sp>
      <p:sp>
        <p:nvSpPr>
          <p:cNvPr id="5" name="Footer Placeholder 4"/>
          <p:cNvSpPr>
            <a:spLocks noGrp="1"/>
          </p:cNvSpPr>
          <p:nvPr>
            <p:ph type="ftr" sz="quarter" idx="11"/>
          </p:nvPr>
        </p:nvSpPr>
        <p:spPr>
          <a:xfrm>
            <a:off x="2182708" y="6272784"/>
            <a:ext cx="6327648" cy="365125"/>
          </a:xfrm>
          <a:prstGeom prst="rect">
            <a:avLst/>
          </a:prstGeo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a:prstGeom prst="rect">
            <a:avLst/>
          </a:prstGeom>
        </p:spPr>
        <p:txBody>
          <a:bodyPr/>
          <a:lstStyle>
            <a:lvl1pPr>
              <a:defRPr sz="2800"/>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3986277173"/>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609344"/>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1/6/2022</a:t>
            </a:fld>
            <a:endParaRPr lang="en-US"/>
          </a:p>
        </p:txBody>
      </p:sp>
      <p:sp>
        <p:nvSpPr>
          <p:cNvPr id="6" name="Footer Placeholder 5"/>
          <p:cNvSpPr>
            <a:spLocks noGrp="1"/>
          </p:cNvSpPr>
          <p:nvPr>
            <p:ph type="ftr" sz="quarter" idx="11"/>
          </p:nvPr>
        </p:nvSpPr>
        <p:spPr>
          <a:xfrm>
            <a:off x="1088136" y="6272784"/>
            <a:ext cx="6327648"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725978005"/>
      </p:ext>
    </p:extLst>
  </p:cSld>
  <p:clrMapOvr>
    <a:masterClrMapping/>
  </p:clrMapOvr>
  <p:hf hd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69848" y="484632"/>
            <a:ext cx="10058400" cy="1609344"/>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1066800" y="2048256"/>
            <a:ext cx="4754880" cy="640080"/>
          </a:xfrm>
          <a:prstGeom prst="rect">
            <a:avLst/>
          </a:prstGeo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a:prstGeom prst="rect">
            <a:avLst/>
          </a:prstGeo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1/6/2022</a:t>
            </a:fld>
            <a:endParaRPr lang="en-US"/>
          </a:p>
        </p:txBody>
      </p:sp>
      <p:sp>
        <p:nvSpPr>
          <p:cNvPr id="8" name="Footer Placeholder 7"/>
          <p:cNvSpPr>
            <a:spLocks noGrp="1"/>
          </p:cNvSpPr>
          <p:nvPr>
            <p:ph type="ftr" sz="quarter" idx="11"/>
          </p:nvPr>
        </p:nvSpPr>
        <p:spPr>
          <a:xfrm>
            <a:off x="1088136" y="6272784"/>
            <a:ext cx="6327648"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812855927"/>
      </p:ext>
    </p:extLst>
  </p:cSld>
  <p:clrMapOvr>
    <a:masterClrMapping/>
  </p:clrMapOvr>
  <p:hf hd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a:xfrm>
            <a:off x="1069848" y="484632"/>
            <a:ext cx="10058400" cy="1609344"/>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1/6/2022</a:t>
            </a:fld>
            <a:endParaRPr lang="en-US"/>
          </a:p>
        </p:txBody>
      </p:sp>
      <p:sp>
        <p:nvSpPr>
          <p:cNvPr id="4" name="Footer Placeholder 3"/>
          <p:cNvSpPr>
            <a:spLocks noGrp="1"/>
          </p:cNvSpPr>
          <p:nvPr>
            <p:ph type="ftr" sz="quarter" idx="11"/>
          </p:nvPr>
        </p:nvSpPr>
        <p:spPr>
          <a:xfrm>
            <a:off x="1088136" y="6272784"/>
            <a:ext cx="6327648"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11311128" y="6272784"/>
            <a:ext cx="640080" cy="365125"/>
          </a:xfrm>
          <a:prstGeom prst="rect">
            <a:avLst/>
          </a:prstGeom>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25875435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1/6/2022</a:t>
            </a:fld>
            <a:endParaRPr lang="en-US"/>
          </a:p>
        </p:txBody>
      </p:sp>
      <p:sp>
        <p:nvSpPr>
          <p:cNvPr id="3" name="Footer Placeholder 2"/>
          <p:cNvSpPr>
            <a:spLocks noGrp="1"/>
          </p:cNvSpPr>
          <p:nvPr>
            <p:ph type="ftr" sz="quarter" idx="11"/>
          </p:nvPr>
        </p:nvSpPr>
        <p:spPr>
          <a:xfrm>
            <a:off x="1088136" y="6272784"/>
            <a:ext cx="6327648"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t>‹#›</a:t>
            </a:fld>
            <a:endParaRPr lang="en-US"/>
          </a:p>
        </p:txBody>
      </p:sp>
      <p:sp>
        <p:nvSpPr>
          <p:cNvPr id="5" name="Rectangle 4">
            <a:extLst>
              <a:ext uri="{FF2B5EF4-FFF2-40B4-BE49-F238E27FC236}">
                <a16:creationId xmlns:a16="http://schemas.microsoft.com/office/drawing/2014/main" id="{8706CD9F-D3CD-4F58-B3FB-93CEDF42771A}"/>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5124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a:prstGeom prst="rect">
            <a:avLst/>
          </a:prstGeom>
        </p:spPr>
        <p:txBody>
          <a:bodyPr anchor="b">
            <a:normAutofit/>
          </a:bodyPr>
          <a:lstStyle>
            <a:lvl1pPr>
              <a:defRPr sz="3200" b="1"/>
            </a:lvl1pPr>
          </a:lstStyle>
          <a:p>
            <a:r>
              <a:rPr lang="en-US"/>
              <a:t>Click to edit Master title style</a:t>
            </a:r>
          </a:p>
        </p:txBody>
      </p:sp>
      <p:sp>
        <p:nvSpPr>
          <p:cNvPr id="3" name="Content Placeholder 2"/>
          <p:cNvSpPr>
            <a:spLocks noGrp="1"/>
          </p:cNvSpPr>
          <p:nvPr>
            <p:ph idx="1"/>
          </p:nvPr>
        </p:nvSpPr>
        <p:spPr>
          <a:xfrm>
            <a:off x="838200" y="685800"/>
            <a:ext cx="6711696" cy="5020056"/>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a:prstGeom prst="rect">
            <a:avLst/>
          </a:prstGeo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1/6/2022</a:t>
            </a:fld>
            <a:endParaRPr lang="en-US"/>
          </a:p>
        </p:txBody>
      </p:sp>
      <p:sp>
        <p:nvSpPr>
          <p:cNvPr id="6" name="Footer Placeholder 5"/>
          <p:cNvSpPr>
            <a:spLocks noGrp="1"/>
          </p:cNvSpPr>
          <p:nvPr>
            <p:ph type="ftr" sz="quarter" idx="11"/>
          </p:nvPr>
        </p:nvSpPr>
        <p:spPr>
          <a:xfrm>
            <a:off x="1088136" y="6272784"/>
            <a:ext cx="6327648" cy="365125"/>
          </a:xfrm>
          <a:prstGeom prst="rect">
            <a:avLst/>
          </a:prstGeom>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760856221"/>
      </p:ext>
    </p:extLst>
  </p:cSld>
  <p:clrMapOvr>
    <a:masterClrMapping/>
  </p:clrMapOvr>
  <p:hf hd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a:prstGeom prst="rect">
            <a:avLst/>
          </a:prstGeom>
        </p:spPr>
        <p:txBody>
          <a:bodyPr anchor="b">
            <a:normAutofit/>
          </a:bodyPr>
          <a:lstStyle>
            <a:lvl1pPr>
              <a:defRPr sz="3200" b="1"/>
            </a:lvl1pPr>
          </a:lstStyle>
          <a:p>
            <a:r>
              <a:rPr lang="en-US"/>
              <a:t>Click to edit Master title style</a:t>
            </a:r>
          </a:p>
        </p:txBody>
      </p:sp>
      <p:sp>
        <p:nvSpPr>
          <p:cNvPr id="3" name="Picture Placeholder 2"/>
          <p:cNvSpPr>
            <a:spLocks noGrp="1" noChangeAspect="1"/>
          </p:cNvSpPr>
          <p:nvPr>
            <p:ph type="pic" idx="1"/>
          </p:nvPr>
        </p:nvSpPr>
        <p:spPr>
          <a:xfrm>
            <a:off x="0" y="0"/>
            <a:ext cx="8303740" cy="6858000"/>
          </a:xfrm>
          <a:prstGeom prst="rect">
            <a:avLst/>
          </a:prstGeo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49640" y="2423160"/>
            <a:ext cx="3200400" cy="3291840"/>
          </a:xfrm>
          <a:prstGeom prst="rect">
            <a:avLst/>
          </a:prstGeo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1/6/2022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44262723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55E49F-AEBD-473D-BE4B-5DEDCC01F7F9}"/>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898270980"/>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3677" r:id="rId12"/>
    <p:sldLayoutId id="2147483679" r:id="rId13"/>
    <p:sldLayoutId id="2147484046" r:id="rId14"/>
  </p:sldLayoutIdLst>
  <p:hf hdr="0" dt="0"/>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microsoft.com/office/2007/relationships/hdphoto" Target="../media/hdphoto3.wdp"/><Relationship Id="rId3" Type="http://schemas.openxmlformats.org/officeDocument/2006/relationships/notesSlide" Target="../notesSlides/notesSlide1.xml"/><Relationship Id="rId21" Type="http://schemas.openxmlformats.org/officeDocument/2006/relationships/image" Target="../media/image21.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slideLayout" Target="../slideLayouts/slideLayout2.xml"/><Relationship Id="rId16" Type="http://schemas.openxmlformats.org/officeDocument/2006/relationships/image" Target="../media/image17.png"/><Relationship Id="rId20" Type="http://schemas.openxmlformats.org/officeDocument/2006/relationships/image" Target="../media/image20.jpeg"/><Relationship Id="rId1" Type="http://schemas.openxmlformats.org/officeDocument/2006/relationships/tags" Target="../tags/tag1.xml"/><Relationship Id="rId6" Type="http://schemas.openxmlformats.org/officeDocument/2006/relationships/image" Target="../media/image7.png"/><Relationship Id="rId11" Type="http://schemas.openxmlformats.org/officeDocument/2006/relationships/image" Target="../media/image12.jpeg"/><Relationship Id="rId24" Type="http://schemas.openxmlformats.org/officeDocument/2006/relationships/image" Target="../media/image24.jpe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3.png"/><Relationship Id="rId10" Type="http://schemas.openxmlformats.org/officeDocument/2006/relationships/image" Target="../media/image11.gif"/><Relationship Id="rId19"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2.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42.png"/><Relationship Id="rId3" Type="http://schemas.openxmlformats.org/officeDocument/2006/relationships/notesSlide" Target="../notesSlides/notesSlide8.xml"/><Relationship Id="rId7" Type="http://schemas.microsoft.com/office/2007/relationships/hdphoto" Target="../media/hdphoto3.wdp"/><Relationship Id="rId12"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8.png"/><Relationship Id="rId11" Type="http://schemas.openxmlformats.org/officeDocument/2006/relationships/image" Target="../media/image9.png"/><Relationship Id="rId5" Type="http://schemas.openxmlformats.org/officeDocument/2006/relationships/image" Target="../media/image52.png"/><Relationship Id="rId10" Type="http://schemas.openxmlformats.org/officeDocument/2006/relationships/image" Target="../media/image8.png"/><Relationship Id="rId4" Type="http://schemas.openxmlformats.org/officeDocument/2006/relationships/image" Target="../media/image19.png"/><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8.png"/><Relationship Id="rId3" Type="http://schemas.openxmlformats.org/officeDocument/2006/relationships/notesSlide" Target="../notesSlides/notesSlide9.xml"/><Relationship Id="rId7" Type="http://schemas.openxmlformats.org/officeDocument/2006/relationships/image" Target="../media/image5.png"/><Relationship Id="rId12" Type="http://schemas.openxmlformats.org/officeDocument/2006/relationships/image" Target="../media/image54.png"/><Relationship Id="rId2" Type="http://schemas.openxmlformats.org/officeDocument/2006/relationships/slideLayout" Target="../slideLayouts/slideLayout2.xml"/><Relationship Id="rId16" Type="http://schemas.openxmlformats.org/officeDocument/2006/relationships/image" Target="../media/image42.png"/><Relationship Id="rId1" Type="http://schemas.openxmlformats.org/officeDocument/2006/relationships/tags" Target="../tags/tag5.xml"/><Relationship Id="rId6" Type="http://schemas.openxmlformats.org/officeDocument/2006/relationships/image" Target="../media/image52.png"/><Relationship Id="rId11" Type="http://schemas.openxmlformats.org/officeDocument/2006/relationships/image" Target="../media/image7.png"/><Relationship Id="rId5" Type="http://schemas.openxmlformats.org/officeDocument/2006/relationships/image" Target="../media/image19.png"/><Relationship Id="rId15" Type="http://schemas.openxmlformats.org/officeDocument/2006/relationships/image" Target="../media/image10.png"/><Relationship Id="rId10" Type="http://schemas.openxmlformats.org/officeDocument/2006/relationships/image" Target="../media/image6.png"/><Relationship Id="rId4" Type="http://schemas.openxmlformats.org/officeDocument/2006/relationships/image" Target="../media/image53.jpeg"/><Relationship Id="rId9" Type="http://schemas.microsoft.com/office/2007/relationships/hdphoto" Target="../media/hdphoto3.wdp"/><Relationship Id="rId1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60.jpe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92.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notesSlide" Target="../notesSlides/notesSlide36.xml"/><Relationship Id="rId16"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4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77.png"/><Relationship Id="rId7"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79.png"/><Relationship Id="rId10" Type="http://schemas.openxmlformats.org/officeDocument/2006/relationships/image" Target="../media/image92.png"/><Relationship Id="rId4" Type="http://schemas.openxmlformats.org/officeDocument/2006/relationships/image" Target="../media/image78.png"/><Relationship Id="rId9" Type="http://schemas.openxmlformats.org/officeDocument/2006/relationships/image" Target="../media/image89.png"/></Relationships>
</file>

<file path=ppt/slides/_rels/slide4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77.png"/><Relationship Id="rId7" Type="http://schemas.openxmlformats.org/officeDocument/2006/relationships/image" Target="../media/image9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79.png"/><Relationship Id="rId9" Type="http://schemas.openxmlformats.org/officeDocument/2006/relationships/image" Target="../media/image97.png"/></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audio" Target="../media/media1.m4a"/><Relationship Id="rId7" Type="http://schemas.openxmlformats.org/officeDocument/2006/relationships/image" Target="../media/image40.png"/><Relationship Id="rId2" Type="http://schemas.microsoft.com/office/2007/relationships/media" Target="../media/media1.m4a"/><Relationship Id="rId1" Type="http://schemas.openxmlformats.org/officeDocument/2006/relationships/tags" Target="../tags/tag7.xml"/><Relationship Id="rId6" Type="http://schemas.openxmlformats.org/officeDocument/2006/relationships/image" Target="../media/image39.png"/><Relationship Id="rId5" Type="http://schemas.openxmlformats.org/officeDocument/2006/relationships/notesSlide" Target="../notesSlides/notesSlide40.xml"/><Relationship Id="rId4"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audio" Target="../media/media1.m4a"/><Relationship Id="rId7" Type="http://schemas.openxmlformats.org/officeDocument/2006/relationships/image" Target="../media/image101.png"/><Relationship Id="rId2" Type="http://schemas.microsoft.com/office/2007/relationships/media" Target="../media/media1.m4a"/><Relationship Id="rId1" Type="http://schemas.openxmlformats.org/officeDocument/2006/relationships/tags" Target="../tags/tag8.xml"/><Relationship Id="rId6" Type="http://schemas.openxmlformats.org/officeDocument/2006/relationships/image" Target="../media/image100.png"/><Relationship Id="rId5" Type="http://schemas.openxmlformats.org/officeDocument/2006/relationships/notesSlide" Target="../notesSlides/notesSlide41.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38.jpe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4.png"/><Relationship Id="rId18" Type="http://schemas.openxmlformats.org/officeDocument/2006/relationships/image" Target="../media/image8.png"/><Relationship Id="rId3" Type="http://schemas.openxmlformats.org/officeDocument/2006/relationships/notesSlide" Target="../notesSlides/notesSlide43.xml"/><Relationship Id="rId21" Type="http://schemas.openxmlformats.org/officeDocument/2006/relationships/image" Target="../media/image42.png"/><Relationship Id="rId7" Type="http://schemas.openxmlformats.org/officeDocument/2006/relationships/image" Target="../media/image52.png"/><Relationship Id="rId12" Type="http://schemas.openxmlformats.org/officeDocument/2006/relationships/image" Target="../media/image7.png"/><Relationship Id="rId17" Type="http://schemas.openxmlformats.org/officeDocument/2006/relationships/image" Target="../media/image16.png"/><Relationship Id="rId2" Type="http://schemas.openxmlformats.org/officeDocument/2006/relationships/slideLayout" Target="../slideLayouts/slideLayout2.xml"/><Relationship Id="rId16" Type="http://schemas.openxmlformats.org/officeDocument/2006/relationships/image" Target="../media/image15.png"/><Relationship Id="rId20" Type="http://schemas.openxmlformats.org/officeDocument/2006/relationships/image" Target="../media/image10.png"/><Relationship Id="rId1" Type="http://schemas.openxmlformats.org/officeDocument/2006/relationships/tags" Target="../tags/tag9.xml"/><Relationship Id="rId6" Type="http://schemas.openxmlformats.org/officeDocument/2006/relationships/image" Target="../media/image19.png"/><Relationship Id="rId11" Type="http://schemas.openxmlformats.org/officeDocument/2006/relationships/image" Target="../media/image6.png"/><Relationship Id="rId5" Type="http://schemas.openxmlformats.org/officeDocument/2006/relationships/image" Target="../media/image53.jpeg"/><Relationship Id="rId15" Type="http://schemas.openxmlformats.org/officeDocument/2006/relationships/image" Target="../media/image14.png"/><Relationship Id="rId10" Type="http://schemas.microsoft.com/office/2007/relationships/hdphoto" Target="../media/hdphoto3.wdp"/><Relationship Id="rId19" Type="http://schemas.openxmlformats.org/officeDocument/2006/relationships/image" Target="../media/image9.png"/><Relationship Id="rId4" Type="http://schemas.openxmlformats.org/officeDocument/2006/relationships/image" Target="../media/image57.png"/><Relationship Id="rId9" Type="http://schemas.openxmlformats.org/officeDocument/2006/relationships/image" Target="../media/image18.png"/><Relationship Id="rId14" Type="http://schemas.openxmlformats.org/officeDocument/2006/relationships/image" Target="../media/image13.png"/></Relationships>
</file>

<file path=ppt/slides/_rels/slide5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44.xml"/><Relationship Id="rId7" Type="http://schemas.openxmlformats.org/officeDocument/2006/relationships/image" Target="../media/image104.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03.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52.png"/><Relationship Id="rId9" Type="http://schemas.openxmlformats.org/officeDocument/2006/relationships/image" Target="../media/image106.png"/></Relationships>
</file>

<file path=ppt/slides/_rels/slide5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microsoft.com/office/2007/relationships/hdphoto" Target="../media/hdphoto3.wdp"/><Relationship Id="rId3" Type="http://schemas.openxmlformats.org/officeDocument/2006/relationships/notesSlide" Target="../notesSlides/notesSlide45.xml"/><Relationship Id="rId21" Type="http://schemas.openxmlformats.org/officeDocument/2006/relationships/image" Target="../media/image21.png"/><Relationship Id="rId7" Type="http://schemas.openxmlformats.org/officeDocument/2006/relationships/image" Target="../media/image16.png"/><Relationship Id="rId12" Type="http://schemas.openxmlformats.org/officeDocument/2006/relationships/image" Target="../media/image9.png"/><Relationship Id="rId17" Type="http://schemas.openxmlformats.org/officeDocument/2006/relationships/image" Target="../media/image18.png"/><Relationship Id="rId2" Type="http://schemas.openxmlformats.org/officeDocument/2006/relationships/slideLayout" Target="../slideLayouts/slideLayout2.xml"/><Relationship Id="rId16" Type="http://schemas.openxmlformats.org/officeDocument/2006/relationships/image" Target="../media/image17.png"/><Relationship Id="rId20" Type="http://schemas.openxmlformats.org/officeDocument/2006/relationships/image" Target="../media/image20.jpeg"/><Relationship Id="rId1" Type="http://schemas.openxmlformats.org/officeDocument/2006/relationships/tags" Target="../tags/tag11.xml"/><Relationship Id="rId6" Type="http://schemas.openxmlformats.org/officeDocument/2006/relationships/image" Target="../media/image15.png"/><Relationship Id="rId11" Type="http://schemas.openxmlformats.org/officeDocument/2006/relationships/image" Target="../media/image8.png"/><Relationship Id="rId5" Type="http://schemas.openxmlformats.org/officeDocument/2006/relationships/image" Target="../media/image14.png"/><Relationship Id="rId15" Type="http://schemas.openxmlformats.org/officeDocument/2006/relationships/image" Target="../media/image12.jpeg"/><Relationship Id="rId10" Type="http://schemas.openxmlformats.org/officeDocument/2006/relationships/image" Target="../media/image7.png"/><Relationship Id="rId19"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6.png"/><Relationship Id="rId14" Type="http://schemas.openxmlformats.org/officeDocument/2006/relationships/image" Target="../media/image11.gi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audio" Target="../media/media1.m4a"/><Relationship Id="rId7" Type="http://schemas.openxmlformats.org/officeDocument/2006/relationships/image" Target="../media/image40.png"/><Relationship Id="rId2" Type="http://schemas.microsoft.com/office/2007/relationships/media" Target="../media/media1.m4a"/><Relationship Id="rId1" Type="http://schemas.openxmlformats.org/officeDocument/2006/relationships/tags" Target="../tags/tag3.xml"/><Relationship Id="rId6" Type="http://schemas.openxmlformats.org/officeDocument/2006/relationships/image" Target="../media/image39.png"/><Relationship Id="rId5" Type="http://schemas.openxmlformats.org/officeDocument/2006/relationships/notesSlide" Target="../notesSlides/notesSlide6.xml"/><Relationship Id="rId4" Type="http://schemas.openxmlformats.org/officeDocument/2006/relationships/slideLayout" Target="../slideLayouts/slideLayout2.xml"/><Relationship Id="rId9" Type="http://schemas.openxmlformats.org/officeDocument/2006/relationships/image" Target="../media/image42.png"/></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6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6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image" Target="../media/image126.png"/></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51.png"/><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Arrow Connector 68">
            <a:extLst>
              <a:ext uri="{FF2B5EF4-FFF2-40B4-BE49-F238E27FC236}">
                <a16:creationId xmlns:a16="http://schemas.microsoft.com/office/drawing/2014/main" id="{9306E0B4-62F3-46DF-9FE2-6883761E1351}"/>
              </a:ext>
            </a:extLst>
          </p:cNvPr>
          <p:cNvCxnSpPr>
            <a:cxnSpLocks/>
          </p:cNvCxnSpPr>
          <p:nvPr/>
        </p:nvCxnSpPr>
        <p:spPr>
          <a:xfrm flipH="1" flipV="1">
            <a:off x="1182163" y="2852631"/>
            <a:ext cx="4182820" cy="64112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490AD8B-94AC-4EEB-8DB1-5D77C8F501B1}"/>
              </a:ext>
            </a:extLst>
          </p:cNvPr>
          <p:cNvCxnSpPr>
            <a:cxnSpLocks/>
          </p:cNvCxnSpPr>
          <p:nvPr/>
        </p:nvCxnSpPr>
        <p:spPr>
          <a:xfrm>
            <a:off x="1130079" y="2683551"/>
            <a:ext cx="4180094" cy="59254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C25403BE-A7A1-40DB-956C-DC443F9B7F55}"/>
              </a:ext>
            </a:extLst>
          </p:cNvPr>
          <p:cNvCxnSpPr>
            <a:cxnSpLocks/>
            <a:endCxn id="4153" idx="1"/>
          </p:cNvCxnSpPr>
          <p:nvPr/>
        </p:nvCxnSpPr>
        <p:spPr>
          <a:xfrm flipV="1">
            <a:off x="6585404" y="1794098"/>
            <a:ext cx="4490209" cy="11955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5E0D242C-E6D1-4FEE-9981-F9938EB79F9A}"/>
              </a:ext>
            </a:extLst>
          </p:cNvPr>
          <p:cNvCxnSpPr>
            <a:cxnSpLocks/>
          </p:cNvCxnSpPr>
          <p:nvPr/>
        </p:nvCxnSpPr>
        <p:spPr>
          <a:xfrm flipV="1">
            <a:off x="6804306" y="2437796"/>
            <a:ext cx="4239203" cy="62607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A0B2E44-ADFA-4138-8271-B2068CBA6183}"/>
              </a:ext>
            </a:extLst>
          </p:cNvPr>
          <p:cNvCxnSpPr>
            <a:cxnSpLocks/>
          </p:cNvCxnSpPr>
          <p:nvPr/>
        </p:nvCxnSpPr>
        <p:spPr>
          <a:xfrm>
            <a:off x="6873117" y="3145368"/>
            <a:ext cx="4184913" cy="3077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070C519-EE48-4B57-969B-872E0DE1A403}"/>
              </a:ext>
            </a:extLst>
          </p:cNvPr>
          <p:cNvCxnSpPr>
            <a:cxnSpLocks/>
          </p:cNvCxnSpPr>
          <p:nvPr/>
        </p:nvCxnSpPr>
        <p:spPr>
          <a:xfrm flipH="1">
            <a:off x="6630146" y="835231"/>
            <a:ext cx="4427884" cy="207525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60A2B62-B8FE-4F5C-A3CD-2E211FC6B59A}"/>
              </a:ext>
            </a:extLst>
          </p:cNvPr>
          <p:cNvCxnSpPr>
            <a:cxnSpLocks/>
          </p:cNvCxnSpPr>
          <p:nvPr/>
        </p:nvCxnSpPr>
        <p:spPr>
          <a:xfrm>
            <a:off x="6929719" y="3520097"/>
            <a:ext cx="3462308" cy="11954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04F6D1E-A570-4F4A-BF0A-6EB85FF94633}"/>
              </a:ext>
            </a:extLst>
          </p:cNvPr>
          <p:cNvCxnSpPr>
            <a:cxnSpLocks/>
          </p:cNvCxnSpPr>
          <p:nvPr/>
        </p:nvCxnSpPr>
        <p:spPr>
          <a:xfrm flipH="1" flipV="1">
            <a:off x="7011738" y="3808292"/>
            <a:ext cx="3504757" cy="1322978"/>
          </a:xfrm>
          <a:prstGeom prst="straightConnector1">
            <a:avLst/>
          </a:prstGeom>
          <a:ln w="730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463382-E515-466E-8EE9-DAA598ED7FD0}"/>
              </a:ext>
            </a:extLst>
          </p:cNvPr>
          <p:cNvCxnSpPr>
            <a:cxnSpLocks/>
          </p:cNvCxnSpPr>
          <p:nvPr/>
        </p:nvCxnSpPr>
        <p:spPr>
          <a:xfrm flipH="1">
            <a:off x="5129802" y="4325884"/>
            <a:ext cx="667869"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0570C88C-9897-4471-94B4-06EBA9C48D65}"/>
              </a:ext>
            </a:extLst>
          </p:cNvPr>
          <p:cNvCxnSpPr>
            <a:cxnSpLocks/>
          </p:cNvCxnSpPr>
          <p:nvPr/>
        </p:nvCxnSpPr>
        <p:spPr>
          <a:xfrm flipH="1" flipV="1">
            <a:off x="6788100" y="4215090"/>
            <a:ext cx="2250514" cy="15910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138342F-9DF1-461A-A7CC-0AD6CF632B38}"/>
              </a:ext>
            </a:extLst>
          </p:cNvPr>
          <p:cNvCxnSpPr>
            <a:cxnSpLocks/>
            <a:endCxn id="4098" idx="2"/>
          </p:cNvCxnSpPr>
          <p:nvPr/>
        </p:nvCxnSpPr>
        <p:spPr>
          <a:xfrm>
            <a:off x="6615780" y="4371591"/>
            <a:ext cx="2280226" cy="17162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CFC5519-7C88-449E-A233-3ADBC0455511}"/>
              </a:ext>
            </a:extLst>
          </p:cNvPr>
          <p:cNvCxnSpPr>
            <a:cxnSpLocks/>
          </p:cNvCxnSpPr>
          <p:nvPr/>
        </p:nvCxnSpPr>
        <p:spPr>
          <a:xfrm flipV="1">
            <a:off x="5647794" y="4511568"/>
            <a:ext cx="613370" cy="1447767"/>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E3465A72-213C-4CBB-8462-63831972BE53}"/>
              </a:ext>
            </a:extLst>
          </p:cNvPr>
          <p:cNvSpPr/>
          <p:nvPr/>
        </p:nvSpPr>
        <p:spPr>
          <a:xfrm>
            <a:off x="4546416" y="5559577"/>
            <a:ext cx="1335264" cy="1257387"/>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2" name="Oval 4101">
            <a:extLst>
              <a:ext uri="{FF2B5EF4-FFF2-40B4-BE49-F238E27FC236}">
                <a16:creationId xmlns:a16="http://schemas.microsoft.com/office/drawing/2014/main" id="{19BB1412-FD3F-4743-B0F1-FB06A04FCE7F}"/>
              </a:ext>
            </a:extLst>
          </p:cNvPr>
          <p:cNvSpPr/>
          <p:nvPr/>
        </p:nvSpPr>
        <p:spPr>
          <a:xfrm>
            <a:off x="5269993" y="2776900"/>
            <a:ext cx="1741743" cy="1734668"/>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186FCA6-A560-4A4B-8F7D-264407292B0B}"/>
              </a:ext>
            </a:extLst>
          </p:cNvPr>
          <p:cNvSpPr/>
          <p:nvPr/>
        </p:nvSpPr>
        <p:spPr>
          <a:xfrm>
            <a:off x="7467334" y="3005169"/>
            <a:ext cx="3241948"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200" b="0" cap="none" spc="0" dirty="0">
                <a:ln w="0"/>
                <a:solidFill>
                  <a:schemeClr val="tx1"/>
                </a:solidFill>
              </a:rPr>
              <a:t>Reduce Health Agency Development Costs</a:t>
            </a:r>
          </a:p>
        </p:txBody>
      </p:sp>
      <p:sp>
        <p:nvSpPr>
          <p:cNvPr id="39" name="Rectangle 38">
            <a:extLst>
              <a:ext uri="{FF2B5EF4-FFF2-40B4-BE49-F238E27FC236}">
                <a16:creationId xmlns:a16="http://schemas.microsoft.com/office/drawing/2014/main" id="{56AC4FED-715D-4F55-A223-721491B6F644}"/>
              </a:ext>
            </a:extLst>
          </p:cNvPr>
          <p:cNvSpPr/>
          <p:nvPr/>
        </p:nvSpPr>
        <p:spPr>
          <a:xfrm rot="21073971">
            <a:off x="7873774" y="2491345"/>
            <a:ext cx="2802535"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200" b="0" cap="none" spc="0" dirty="0">
                <a:ln w="0"/>
                <a:solidFill>
                  <a:schemeClr val="tx1"/>
                </a:solidFill>
              </a:rPr>
              <a:t>Reduce Exploding Healthcare Costs</a:t>
            </a:r>
          </a:p>
        </p:txBody>
      </p:sp>
      <p:pic>
        <p:nvPicPr>
          <p:cNvPr id="46" name="Picture 2" descr="Roadmap to become a successful programmer | TechGig">
            <a:extLst>
              <a:ext uri="{FF2B5EF4-FFF2-40B4-BE49-F238E27FC236}">
                <a16:creationId xmlns:a16="http://schemas.microsoft.com/office/drawing/2014/main" id="{80E94B3E-A7D4-47EB-9B3D-C1B2C6DFCF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69" t="9001" r="26133" b="9700"/>
          <a:stretch/>
        </p:blipFill>
        <p:spPr bwMode="auto">
          <a:xfrm>
            <a:off x="205232" y="4788203"/>
            <a:ext cx="1030637" cy="1036987"/>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8" name="Picture 2" descr="How can IT tools improve patient education? - ALSAD">
            <a:extLst>
              <a:ext uri="{FF2B5EF4-FFF2-40B4-BE49-F238E27FC236}">
                <a16:creationId xmlns:a16="http://schemas.microsoft.com/office/drawing/2014/main" id="{5E60F2B1-EA32-4FF0-81CC-E51CD4A244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969" r="18207"/>
          <a:stretch/>
        </p:blipFill>
        <p:spPr bwMode="auto">
          <a:xfrm>
            <a:off x="82115" y="2124849"/>
            <a:ext cx="1153754" cy="1089771"/>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139" name="Group 4138">
            <a:extLst>
              <a:ext uri="{FF2B5EF4-FFF2-40B4-BE49-F238E27FC236}">
                <a16:creationId xmlns:a16="http://schemas.microsoft.com/office/drawing/2014/main" id="{5D03551A-F96A-48F0-B5E5-A6351FC44EFC}"/>
              </a:ext>
            </a:extLst>
          </p:cNvPr>
          <p:cNvGrpSpPr/>
          <p:nvPr/>
        </p:nvGrpSpPr>
        <p:grpSpPr>
          <a:xfrm>
            <a:off x="10423387" y="3727917"/>
            <a:ext cx="1744686" cy="2508405"/>
            <a:chOff x="10504230" y="1889156"/>
            <a:chExt cx="1744686" cy="2508405"/>
          </a:xfrm>
        </p:grpSpPr>
        <p:sp>
          <p:nvSpPr>
            <p:cNvPr id="4138" name="Rectangle 4137">
              <a:extLst>
                <a:ext uri="{FF2B5EF4-FFF2-40B4-BE49-F238E27FC236}">
                  <a16:creationId xmlns:a16="http://schemas.microsoft.com/office/drawing/2014/main" id="{3E990CEC-539B-4FB5-954F-1C20C74E3569}"/>
                </a:ext>
              </a:extLst>
            </p:cNvPr>
            <p:cNvSpPr/>
            <p:nvPr/>
          </p:nvSpPr>
          <p:spPr>
            <a:xfrm>
              <a:off x="10504230" y="1889156"/>
              <a:ext cx="1666158" cy="2508405"/>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37" name="Group 4136">
              <a:extLst>
                <a:ext uri="{FF2B5EF4-FFF2-40B4-BE49-F238E27FC236}">
                  <a16:creationId xmlns:a16="http://schemas.microsoft.com/office/drawing/2014/main" id="{B3E6508C-7146-40C5-8573-5B028419376C}"/>
                </a:ext>
              </a:extLst>
            </p:cNvPr>
            <p:cNvGrpSpPr/>
            <p:nvPr/>
          </p:nvGrpSpPr>
          <p:grpSpPr>
            <a:xfrm>
              <a:off x="10504230" y="1980039"/>
              <a:ext cx="1744686" cy="2361871"/>
              <a:chOff x="10504230" y="1980039"/>
              <a:chExt cx="1744686" cy="2361871"/>
            </a:xfrm>
          </p:grpSpPr>
          <p:grpSp>
            <p:nvGrpSpPr>
              <p:cNvPr id="2" name="Group 1">
                <a:extLst>
                  <a:ext uri="{FF2B5EF4-FFF2-40B4-BE49-F238E27FC236}">
                    <a16:creationId xmlns:a16="http://schemas.microsoft.com/office/drawing/2014/main" id="{999ABA9B-4277-4593-85A3-E066F5818950}"/>
                  </a:ext>
                </a:extLst>
              </p:cNvPr>
              <p:cNvGrpSpPr/>
              <p:nvPr/>
            </p:nvGrpSpPr>
            <p:grpSpPr>
              <a:xfrm>
                <a:off x="10597338" y="3807872"/>
                <a:ext cx="498395" cy="534038"/>
                <a:chOff x="9090537" y="3670756"/>
                <a:chExt cx="532571" cy="518632"/>
              </a:xfrm>
            </p:grpSpPr>
            <p:sp>
              <p:nvSpPr>
                <p:cNvPr id="50" name="Oval 49">
                  <a:extLst>
                    <a:ext uri="{FF2B5EF4-FFF2-40B4-BE49-F238E27FC236}">
                      <a16:creationId xmlns:a16="http://schemas.microsoft.com/office/drawing/2014/main" id="{CD1E4692-86E4-4988-BFDE-8EE9381214CD}"/>
                    </a:ext>
                  </a:extLst>
                </p:cNvPr>
                <p:cNvSpPr/>
                <p:nvPr/>
              </p:nvSpPr>
              <p:spPr>
                <a:xfrm>
                  <a:off x="9090537" y="3670756"/>
                  <a:ext cx="532571" cy="51863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pic>
              <p:nvPicPr>
                <p:cNvPr id="51" name="Picture 2" descr="Anthem Blue Cross &amp; Blue Shield Quotes - Hyers &amp; Associates">
                  <a:extLst>
                    <a:ext uri="{FF2B5EF4-FFF2-40B4-BE49-F238E27FC236}">
                      <a16:creationId xmlns:a16="http://schemas.microsoft.com/office/drawing/2014/main" id="{27358E06-803A-4802-B28F-16C6DB71AC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2756" b="38875"/>
                <a:stretch/>
              </p:blipFill>
              <p:spPr bwMode="auto">
                <a:xfrm>
                  <a:off x="9113344" y="3804430"/>
                  <a:ext cx="486955" cy="25128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2" name="TextBox 51">
                <a:extLst>
                  <a:ext uri="{FF2B5EF4-FFF2-40B4-BE49-F238E27FC236}">
                    <a16:creationId xmlns:a16="http://schemas.microsoft.com/office/drawing/2014/main" id="{A8924558-24E3-414C-8FC3-2A1C4C170FCE}"/>
                  </a:ext>
                </a:extLst>
              </p:cNvPr>
              <p:cNvSpPr txBox="1"/>
              <p:nvPr/>
            </p:nvSpPr>
            <p:spPr>
              <a:xfrm>
                <a:off x="11045860" y="3864851"/>
                <a:ext cx="996193" cy="461665"/>
              </a:xfrm>
              <a:prstGeom prst="rect">
                <a:avLst/>
              </a:prstGeom>
              <a:noFill/>
              <a:ln>
                <a:noFill/>
              </a:ln>
            </p:spPr>
            <p:txBody>
              <a:bodyPr wrap="square" rtlCol="0">
                <a:spAutoFit/>
              </a:bodyPr>
              <a:lstStyle/>
              <a:p>
                <a:pPr algn="ctr"/>
                <a:r>
                  <a:rPr lang="en-US" sz="1200" dirty="0"/>
                  <a:t>Insurance Data</a:t>
                </a:r>
              </a:p>
            </p:txBody>
          </p:sp>
          <p:pic>
            <p:nvPicPr>
              <p:cNvPr id="53" name="Picture 2" descr="Amazon Logo Icon of Flat style - Available in SVG, PNG, EPS, AI &amp; Icon fonts">
                <a:extLst>
                  <a:ext uri="{FF2B5EF4-FFF2-40B4-BE49-F238E27FC236}">
                    <a16:creationId xmlns:a16="http://schemas.microsoft.com/office/drawing/2014/main" id="{E9731985-9DE8-41E2-B904-753E59CFBB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2765" y="1986741"/>
                <a:ext cx="521587" cy="521587"/>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4" name="Picture 2" descr="Instacart offers grocery delivery to your front door - Inside Business">
                <a:extLst>
                  <a:ext uri="{FF2B5EF4-FFF2-40B4-BE49-F238E27FC236}">
                    <a16:creationId xmlns:a16="http://schemas.microsoft.com/office/drawing/2014/main" id="{D7481C18-044A-47B0-80E3-089A98E0BC1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433" t="5109" r="17367" b="5783"/>
              <a:stretch/>
            </p:blipFill>
            <p:spPr bwMode="auto">
              <a:xfrm>
                <a:off x="10605923" y="2601350"/>
                <a:ext cx="481227" cy="451643"/>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5" name="Picture 2" descr="Amazon.com: Walgreens: Alexa Skills">
                <a:extLst>
                  <a:ext uri="{FF2B5EF4-FFF2-40B4-BE49-F238E27FC236}">
                    <a16:creationId xmlns:a16="http://schemas.microsoft.com/office/drawing/2014/main" id="{01714192-02A2-4BC1-9902-CA33BCB525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04230" y="3127751"/>
                <a:ext cx="652227" cy="6522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FEFDCC8D-C61A-44F6-B091-D13946F709FF}"/>
                  </a:ext>
                </a:extLst>
              </p:cNvPr>
              <p:cNvSpPr txBox="1"/>
              <p:nvPr/>
            </p:nvSpPr>
            <p:spPr>
              <a:xfrm>
                <a:off x="11098365" y="1980039"/>
                <a:ext cx="1150551" cy="461665"/>
              </a:xfrm>
              <a:prstGeom prst="rect">
                <a:avLst/>
              </a:prstGeom>
              <a:noFill/>
              <a:ln>
                <a:noFill/>
              </a:ln>
            </p:spPr>
            <p:txBody>
              <a:bodyPr wrap="square">
                <a:spAutoFit/>
              </a:bodyPr>
              <a:lstStyle/>
              <a:p>
                <a:r>
                  <a:rPr lang="en-US" sz="1200" dirty="0"/>
                  <a:t>Supplement Receipt Data</a:t>
                </a:r>
              </a:p>
            </p:txBody>
          </p:sp>
          <p:sp>
            <p:nvSpPr>
              <p:cNvPr id="57" name="TextBox 56">
                <a:extLst>
                  <a:ext uri="{FF2B5EF4-FFF2-40B4-BE49-F238E27FC236}">
                    <a16:creationId xmlns:a16="http://schemas.microsoft.com/office/drawing/2014/main" id="{767263DE-6848-4C3D-B187-E4173A7EAF02}"/>
                  </a:ext>
                </a:extLst>
              </p:cNvPr>
              <p:cNvSpPr txBox="1"/>
              <p:nvPr/>
            </p:nvSpPr>
            <p:spPr>
              <a:xfrm>
                <a:off x="11156630" y="2546839"/>
                <a:ext cx="786453" cy="646331"/>
              </a:xfrm>
              <a:prstGeom prst="rect">
                <a:avLst/>
              </a:prstGeom>
              <a:noFill/>
              <a:ln>
                <a:noFill/>
              </a:ln>
            </p:spPr>
            <p:txBody>
              <a:bodyPr wrap="square">
                <a:spAutoFit/>
              </a:bodyPr>
              <a:lstStyle/>
              <a:p>
                <a:r>
                  <a:rPr lang="en-US" sz="1200" dirty="0"/>
                  <a:t>Grocery Receipt Data</a:t>
                </a:r>
              </a:p>
            </p:txBody>
          </p:sp>
          <p:sp>
            <p:nvSpPr>
              <p:cNvPr id="58" name="TextBox 57">
                <a:extLst>
                  <a:ext uri="{FF2B5EF4-FFF2-40B4-BE49-F238E27FC236}">
                    <a16:creationId xmlns:a16="http://schemas.microsoft.com/office/drawing/2014/main" id="{3E9A5DA3-5470-4EE4-9D6C-9967455F479F}"/>
                  </a:ext>
                </a:extLst>
              </p:cNvPr>
              <p:cNvSpPr txBox="1"/>
              <p:nvPr/>
            </p:nvSpPr>
            <p:spPr>
              <a:xfrm>
                <a:off x="11053884" y="3222859"/>
                <a:ext cx="1116504" cy="461665"/>
              </a:xfrm>
              <a:prstGeom prst="rect">
                <a:avLst/>
              </a:prstGeom>
              <a:noFill/>
              <a:ln>
                <a:noFill/>
              </a:ln>
            </p:spPr>
            <p:txBody>
              <a:bodyPr wrap="square">
                <a:spAutoFit/>
              </a:bodyPr>
              <a:lstStyle/>
              <a:p>
                <a:r>
                  <a:rPr lang="en-US" sz="1200" dirty="0"/>
                  <a:t>Medication Data</a:t>
                </a:r>
              </a:p>
            </p:txBody>
          </p:sp>
        </p:grpSp>
      </p:grpSp>
      <p:pic>
        <p:nvPicPr>
          <p:cNvPr id="2050" name="Picture 2" descr="NAMI Logos | NAMI: National Alliance on Mental Illness">
            <a:extLst>
              <a:ext uri="{FF2B5EF4-FFF2-40B4-BE49-F238E27FC236}">
                <a16:creationId xmlns:a16="http://schemas.microsoft.com/office/drawing/2014/main" id="{A83CFA30-E032-4692-81AD-651332BB61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7172" y="5734031"/>
            <a:ext cx="702426" cy="26901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69BF99C2-B50E-4C61-A5AA-29CC001367FB}"/>
              </a:ext>
            </a:extLst>
          </p:cNvPr>
          <p:cNvSpPr txBox="1"/>
          <p:nvPr/>
        </p:nvSpPr>
        <p:spPr>
          <a:xfrm>
            <a:off x="4022865" y="4513436"/>
            <a:ext cx="1547907" cy="707886"/>
          </a:xfrm>
          <a:prstGeom prst="rect">
            <a:avLst/>
          </a:prstGeom>
          <a:solidFill>
            <a:schemeClr val="bg1"/>
          </a:solidFill>
          <a:ln w="19050">
            <a:solidFill>
              <a:schemeClr val="tx1"/>
            </a:solidFill>
          </a:ln>
        </p:spPr>
        <p:txBody>
          <a:bodyPr wrap="square" rtlCol="0">
            <a:spAutoFit/>
          </a:bodyPr>
          <a:lstStyle/>
          <a:p>
            <a:pPr algn="ctr"/>
            <a:r>
              <a:rPr lang="en-US" sz="1000" dirty="0"/>
              <a:t>Promote Research and Member Engagement More Productive Than Charity Walks</a:t>
            </a:r>
          </a:p>
        </p:txBody>
      </p:sp>
      <p:sp>
        <p:nvSpPr>
          <p:cNvPr id="44" name="Rectangle 43">
            <a:extLst>
              <a:ext uri="{FF2B5EF4-FFF2-40B4-BE49-F238E27FC236}">
                <a16:creationId xmlns:a16="http://schemas.microsoft.com/office/drawing/2014/main" id="{093F270A-62E1-441F-940B-F1BE1A094E73}"/>
              </a:ext>
            </a:extLst>
          </p:cNvPr>
          <p:cNvSpPr/>
          <p:nvPr/>
        </p:nvSpPr>
        <p:spPr>
          <a:xfrm rot="20699870">
            <a:off x="7819882" y="1837818"/>
            <a:ext cx="2942279" cy="461665"/>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200" b="0" cap="none" spc="0" dirty="0">
                <a:ln w="0"/>
                <a:solidFill>
                  <a:schemeClr val="tx1"/>
                </a:solidFill>
              </a:rPr>
              <a:t>International Regulatory Epidemiological Natural Experiments</a:t>
            </a:r>
          </a:p>
        </p:txBody>
      </p:sp>
      <p:pic>
        <p:nvPicPr>
          <p:cNvPr id="4098" name="Picture 2" descr="Digital health is different – why that is important">
            <a:extLst>
              <a:ext uri="{FF2B5EF4-FFF2-40B4-BE49-F238E27FC236}">
                <a16:creationId xmlns:a16="http://schemas.microsoft.com/office/drawing/2014/main" id="{23C99F87-6CCE-4F45-A0F8-93CF0F0E91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96006" y="5670607"/>
            <a:ext cx="836041" cy="834408"/>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153" name="Rectangle 4152">
            <a:extLst>
              <a:ext uri="{FF2B5EF4-FFF2-40B4-BE49-F238E27FC236}">
                <a16:creationId xmlns:a16="http://schemas.microsoft.com/office/drawing/2014/main" id="{BF075CA9-B5F6-4F10-B247-640DEBFD2B7B}"/>
              </a:ext>
            </a:extLst>
          </p:cNvPr>
          <p:cNvSpPr/>
          <p:nvPr/>
        </p:nvSpPr>
        <p:spPr>
          <a:xfrm>
            <a:off x="11075613" y="95993"/>
            <a:ext cx="978389" cy="339621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descr="Fda - Free food icons">
            <a:extLst>
              <a:ext uri="{FF2B5EF4-FFF2-40B4-BE49-F238E27FC236}">
                <a16:creationId xmlns:a16="http://schemas.microsoft.com/office/drawing/2014/main" id="{FA1997BB-117B-42E2-931C-0ADD488D6E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32767" y="2268501"/>
            <a:ext cx="671385" cy="67138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BCADF52C-E627-44ED-89EC-9A656B8DF8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79385" y="1805195"/>
            <a:ext cx="562376" cy="4246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National Institutes of Health - MEpedia">
            <a:extLst>
              <a:ext uri="{FF2B5EF4-FFF2-40B4-BE49-F238E27FC236}">
                <a16:creationId xmlns:a16="http://schemas.microsoft.com/office/drawing/2014/main" id="{8B87D85A-22EA-4E4A-9004-1C6DB048DB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240491" y="532267"/>
            <a:ext cx="586957" cy="51633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WHO | UNGIS">
            <a:extLst>
              <a:ext uri="{FF2B5EF4-FFF2-40B4-BE49-F238E27FC236}">
                <a16:creationId xmlns:a16="http://schemas.microsoft.com/office/drawing/2014/main" id="{B48FA7A5-6F31-4899-B2A6-75DE8A8728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18480" y="1119123"/>
            <a:ext cx="516335" cy="516335"/>
          </a:xfrm>
          <a:prstGeom prst="ellipse">
            <a:avLst/>
          </a:prstGeom>
          <a:solidFill>
            <a:schemeClr val="bg1"/>
          </a:solidFill>
          <a:ln w="190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122" name="Picture 2" descr="All Of Us Research Program">
            <a:extLst>
              <a:ext uri="{FF2B5EF4-FFF2-40B4-BE49-F238E27FC236}">
                <a16:creationId xmlns:a16="http://schemas.microsoft.com/office/drawing/2014/main" id="{A46D9026-581D-4574-8D4C-6EDE93AB24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77613" y="219640"/>
            <a:ext cx="707359" cy="2505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6F859972-380D-430A-9741-1CE6250C5AC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483776" y="2849857"/>
            <a:ext cx="707359" cy="680528"/>
          </a:xfrm>
          <a:prstGeom prst="rect">
            <a:avLst/>
          </a:prstGeom>
        </p:spPr>
      </p:pic>
      <p:pic>
        <p:nvPicPr>
          <p:cNvPr id="61" name="Picture 2" descr="How to Export Large WordPress Databases and Speed Up the Process •">
            <a:extLst>
              <a:ext uri="{FF2B5EF4-FFF2-40B4-BE49-F238E27FC236}">
                <a16:creationId xmlns:a16="http://schemas.microsoft.com/office/drawing/2014/main" id="{3CF0CAEE-8F75-45D2-9124-5028D78382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01713" y="2989481"/>
            <a:ext cx="1016739" cy="472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mentia Society of America | Official Site | United States">
            <a:extLst>
              <a:ext uri="{FF2B5EF4-FFF2-40B4-BE49-F238E27FC236}">
                <a16:creationId xmlns:a16="http://schemas.microsoft.com/office/drawing/2014/main" id="{6158C234-E238-4099-9E17-E890726374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73843" y="6327274"/>
            <a:ext cx="718946" cy="3408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1B99CA-B962-4E82-BE1B-873FA33961D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52443">
            <a:off x="4664735" y="6117408"/>
            <a:ext cx="1109566" cy="1668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C9794-CE07-4FFB-B08B-150E50EE19EE}"/>
              </a:ext>
            </a:extLst>
          </p:cNvPr>
          <p:cNvSpPr txBox="1"/>
          <p:nvPr/>
        </p:nvSpPr>
        <p:spPr>
          <a:xfrm>
            <a:off x="5397579" y="3356467"/>
            <a:ext cx="1475538" cy="954107"/>
          </a:xfrm>
          <a:prstGeom prst="rect">
            <a:avLst/>
          </a:prstGeom>
          <a:noFill/>
        </p:spPr>
        <p:txBody>
          <a:bodyPr wrap="square" rtlCol="0">
            <a:spAutoFit/>
          </a:bodyPr>
          <a:lstStyle/>
          <a:p>
            <a:pPr algn="ctr"/>
            <a:r>
              <a:rPr lang="en-US" sz="1400" dirty="0"/>
              <a:t>Open-Source Decentralized Clinical Trial Platform</a:t>
            </a:r>
          </a:p>
        </p:txBody>
      </p:sp>
      <p:cxnSp>
        <p:nvCxnSpPr>
          <p:cNvPr id="6" name="Straight Arrow Connector 5">
            <a:extLst>
              <a:ext uri="{FF2B5EF4-FFF2-40B4-BE49-F238E27FC236}">
                <a16:creationId xmlns:a16="http://schemas.microsoft.com/office/drawing/2014/main" id="{282AB02C-C06F-4AA7-A8DA-02A762CAEC6D}"/>
              </a:ext>
            </a:extLst>
          </p:cNvPr>
          <p:cNvCxnSpPr>
            <a:cxnSpLocks/>
            <a:endCxn id="4102" idx="2"/>
          </p:cNvCxnSpPr>
          <p:nvPr/>
        </p:nvCxnSpPr>
        <p:spPr>
          <a:xfrm flipV="1">
            <a:off x="1134904" y="3644234"/>
            <a:ext cx="4135089" cy="1407151"/>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F29433A-BBD9-4576-B8A3-9EF9A5EE305B}"/>
              </a:ext>
            </a:extLst>
          </p:cNvPr>
          <p:cNvSpPr txBox="1"/>
          <p:nvPr/>
        </p:nvSpPr>
        <p:spPr>
          <a:xfrm rot="20495956">
            <a:off x="1839647" y="4118139"/>
            <a:ext cx="3112301" cy="307777"/>
          </a:xfrm>
          <a:prstGeom prst="rect">
            <a:avLst/>
          </a:prstGeom>
          <a:solidFill>
            <a:schemeClr val="bg1"/>
          </a:solidFill>
          <a:ln w="19050">
            <a:solidFill>
              <a:schemeClr val="tx1"/>
            </a:solidFill>
          </a:ln>
        </p:spPr>
        <p:txBody>
          <a:bodyPr wrap="square" rtlCol="0">
            <a:spAutoFit/>
          </a:bodyPr>
          <a:lstStyle/>
          <a:p>
            <a:pPr algn="ctr"/>
            <a:r>
              <a:rPr lang="en-US" sz="1400" dirty="0"/>
              <a:t>Code, Content and IP Contribution</a:t>
            </a:r>
          </a:p>
        </p:txBody>
      </p:sp>
      <p:cxnSp>
        <p:nvCxnSpPr>
          <p:cNvPr id="49" name="Straight Arrow Connector 48">
            <a:extLst>
              <a:ext uri="{FF2B5EF4-FFF2-40B4-BE49-F238E27FC236}">
                <a16:creationId xmlns:a16="http://schemas.microsoft.com/office/drawing/2014/main" id="{8AE6AC5D-C074-4C19-95B6-DDC58FA97303}"/>
              </a:ext>
            </a:extLst>
          </p:cNvPr>
          <p:cNvCxnSpPr>
            <a:cxnSpLocks/>
            <a:endCxn id="46" idx="6"/>
          </p:cNvCxnSpPr>
          <p:nvPr/>
        </p:nvCxnSpPr>
        <p:spPr>
          <a:xfrm flipH="1">
            <a:off x="1235869" y="4045917"/>
            <a:ext cx="4089083"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Ethereum - Golden Stanley - Trade With Experts">
            <a:extLst>
              <a:ext uri="{FF2B5EF4-FFF2-40B4-BE49-F238E27FC236}">
                <a16:creationId xmlns:a16="http://schemas.microsoft.com/office/drawing/2014/main" id="{9A8331BF-1ED4-4C81-BC21-36747C70C19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59773" y="4845869"/>
            <a:ext cx="653306" cy="653306"/>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D759E04B-767C-4DE5-8D7A-1CB364EE2BBC}"/>
              </a:ext>
            </a:extLst>
          </p:cNvPr>
          <p:cNvSpPr txBox="1"/>
          <p:nvPr/>
        </p:nvSpPr>
        <p:spPr>
          <a:xfrm>
            <a:off x="5675192" y="4956754"/>
            <a:ext cx="1104148" cy="523220"/>
          </a:xfrm>
          <a:prstGeom prst="rect">
            <a:avLst/>
          </a:prstGeom>
          <a:solidFill>
            <a:schemeClr val="bg1"/>
          </a:solidFill>
          <a:ln w="19050">
            <a:solidFill>
              <a:schemeClr val="tx1"/>
            </a:solidFill>
          </a:ln>
        </p:spPr>
        <p:txBody>
          <a:bodyPr wrap="square" rtlCol="0">
            <a:spAutoFit/>
          </a:bodyPr>
          <a:lstStyle/>
          <a:p>
            <a:pPr algn="ctr"/>
            <a:r>
              <a:rPr lang="en-US" sz="1400" dirty="0"/>
              <a:t>Promotion of Studies</a:t>
            </a:r>
          </a:p>
        </p:txBody>
      </p:sp>
      <p:sp>
        <p:nvSpPr>
          <p:cNvPr id="68" name="TextBox 67">
            <a:extLst>
              <a:ext uri="{FF2B5EF4-FFF2-40B4-BE49-F238E27FC236}">
                <a16:creationId xmlns:a16="http://schemas.microsoft.com/office/drawing/2014/main" id="{E2312472-DEEF-457A-962B-A2787969F74E}"/>
              </a:ext>
            </a:extLst>
          </p:cNvPr>
          <p:cNvSpPr txBox="1"/>
          <p:nvPr/>
        </p:nvSpPr>
        <p:spPr>
          <a:xfrm rot="520077">
            <a:off x="2012936" y="2746864"/>
            <a:ext cx="2603035" cy="276999"/>
          </a:xfrm>
          <a:prstGeom prst="rect">
            <a:avLst/>
          </a:prstGeom>
          <a:solidFill>
            <a:schemeClr val="bg1"/>
          </a:solidFill>
          <a:ln w="19050">
            <a:solidFill>
              <a:schemeClr val="tx1"/>
            </a:solidFill>
          </a:ln>
        </p:spPr>
        <p:txBody>
          <a:bodyPr wrap="square" rtlCol="0">
            <a:spAutoFit/>
          </a:bodyPr>
          <a:lstStyle/>
          <a:p>
            <a:pPr algn="ctr"/>
            <a:r>
              <a:rPr lang="en-US" sz="1200" dirty="0"/>
              <a:t>De-identified Data Contribution</a:t>
            </a:r>
          </a:p>
        </p:txBody>
      </p:sp>
      <p:sp>
        <p:nvSpPr>
          <p:cNvPr id="59" name="TextBox 58">
            <a:extLst>
              <a:ext uri="{FF2B5EF4-FFF2-40B4-BE49-F238E27FC236}">
                <a16:creationId xmlns:a16="http://schemas.microsoft.com/office/drawing/2014/main" id="{8D51C954-51B6-4421-86E5-3CA0758B7C4C}"/>
              </a:ext>
            </a:extLst>
          </p:cNvPr>
          <p:cNvSpPr txBox="1"/>
          <p:nvPr/>
        </p:nvSpPr>
        <p:spPr>
          <a:xfrm rot="505352">
            <a:off x="1549400" y="3022251"/>
            <a:ext cx="1832834" cy="830997"/>
          </a:xfrm>
          <a:prstGeom prst="rect">
            <a:avLst/>
          </a:prstGeom>
          <a:solidFill>
            <a:schemeClr val="bg1"/>
          </a:solidFill>
          <a:ln w="19050">
            <a:solidFill>
              <a:schemeClr val="tx1"/>
            </a:solidFill>
          </a:ln>
        </p:spPr>
        <p:txBody>
          <a:bodyPr wrap="square" rtlCol="0">
            <a:spAutoFit/>
          </a:bodyPr>
          <a:lstStyle/>
          <a:p>
            <a:pPr algn="ctr"/>
            <a:r>
              <a:rPr lang="en-US" sz="1200" dirty="0"/>
              <a:t>Personalized Recommendations for Prevention and Treatment of Disease</a:t>
            </a:r>
          </a:p>
        </p:txBody>
      </p:sp>
      <p:sp>
        <p:nvSpPr>
          <p:cNvPr id="41" name="TextBox 40">
            <a:extLst>
              <a:ext uri="{FF2B5EF4-FFF2-40B4-BE49-F238E27FC236}">
                <a16:creationId xmlns:a16="http://schemas.microsoft.com/office/drawing/2014/main" id="{F88382A0-6246-4F64-957D-713FC1413CDB}"/>
              </a:ext>
            </a:extLst>
          </p:cNvPr>
          <p:cNvSpPr txBox="1"/>
          <p:nvPr/>
        </p:nvSpPr>
        <p:spPr>
          <a:xfrm rot="2010645">
            <a:off x="6911769" y="5037990"/>
            <a:ext cx="1249864" cy="1200329"/>
          </a:xfrm>
          <a:prstGeom prst="rect">
            <a:avLst/>
          </a:prstGeom>
          <a:solidFill>
            <a:schemeClr val="bg1"/>
          </a:solidFill>
          <a:ln w="19050">
            <a:solidFill>
              <a:schemeClr val="tx1"/>
            </a:solidFill>
          </a:ln>
        </p:spPr>
        <p:txBody>
          <a:bodyPr wrap="square" rtlCol="0">
            <a:spAutoFit/>
          </a:bodyPr>
          <a:lstStyle/>
          <a:p>
            <a:pPr algn="ctr"/>
            <a:r>
              <a:rPr lang="en-US" sz="1200" dirty="0"/>
              <a:t>Reduced Development Costs Through Use of White-Label Use of Platform</a:t>
            </a:r>
          </a:p>
        </p:txBody>
      </p:sp>
      <p:sp>
        <p:nvSpPr>
          <p:cNvPr id="108" name="TextBox 107">
            <a:extLst>
              <a:ext uri="{FF2B5EF4-FFF2-40B4-BE49-F238E27FC236}">
                <a16:creationId xmlns:a16="http://schemas.microsoft.com/office/drawing/2014/main" id="{67FF993C-739B-4FD5-9B0E-B291C4D986CF}"/>
              </a:ext>
            </a:extLst>
          </p:cNvPr>
          <p:cNvSpPr txBox="1"/>
          <p:nvPr/>
        </p:nvSpPr>
        <p:spPr>
          <a:xfrm rot="2070479">
            <a:off x="7706624" y="5091201"/>
            <a:ext cx="1364965" cy="276999"/>
          </a:xfrm>
          <a:prstGeom prst="rect">
            <a:avLst/>
          </a:prstGeom>
          <a:solidFill>
            <a:schemeClr val="bg1"/>
          </a:solidFill>
          <a:ln w="19050">
            <a:solidFill>
              <a:schemeClr val="tx1"/>
            </a:solidFill>
          </a:ln>
        </p:spPr>
        <p:txBody>
          <a:bodyPr wrap="square" rtlCol="0">
            <a:spAutoFit/>
          </a:bodyPr>
          <a:lstStyle/>
          <a:p>
            <a:pPr algn="ctr"/>
            <a:r>
              <a:rPr lang="en-US" sz="1200" dirty="0"/>
              <a:t>Software or Data</a:t>
            </a:r>
          </a:p>
        </p:txBody>
      </p:sp>
      <p:sp>
        <p:nvSpPr>
          <p:cNvPr id="43" name="TextBox 42">
            <a:extLst>
              <a:ext uri="{FF2B5EF4-FFF2-40B4-BE49-F238E27FC236}">
                <a16:creationId xmlns:a16="http://schemas.microsoft.com/office/drawing/2014/main" id="{2A27814F-6232-40B3-B23B-E5919B7417BA}"/>
              </a:ext>
            </a:extLst>
          </p:cNvPr>
          <p:cNvSpPr txBox="1"/>
          <p:nvPr/>
        </p:nvSpPr>
        <p:spPr>
          <a:xfrm rot="1176768">
            <a:off x="7962647" y="3683006"/>
            <a:ext cx="2124609" cy="646331"/>
          </a:xfrm>
          <a:prstGeom prst="rect">
            <a:avLst/>
          </a:prstGeom>
          <a:solidFill>
            <a:schemeClr val="bg1"/>
          </a:solidFill>
          <a:ln w="19050">
            <a:solidFill>
              <a:schemeClr val="tx1"/>
            </a:solidFill>
          </a:ln>
        </p:spPr>
        <p:txBody>
          <a:bodyPr wrap="square" rtlCol="0">
            <a:spAutoFit/>
          </a:bodyPr>
          <a:lstStyle/>
          <a:p>
            <a:pPr algn="ctr"/>
            <a:r>
              <a:rPr lang="en-US" sz="1200" dirty="0"/>
              <a:t>Reduce Healthcare Expenditure by Facilitating Preventative Discoveries</a:t>
            </a:r>
          </a:p>
        </p:txBody>
      </p:sp>
      <p:sp>
        <p:nvSpPr>
          <p:cNvPr id="131" name="TextBox 130">
            <a:extLst>
              <a:ext uri="{FF2B5EF4-FFF2-40B4-BE49-F238E27FC236}">
                <a16:creationId xmlns:a16="http://schemas.microsoft.com/office/drawing/2014/main" id="{50F7BB62-6607-4357-AF1D-0090AADB149C}"/>
              </a:ext>
            </a:extLst>
          </p:cNvPr>
          <p:cNvSpPr txBox="1"/>
          <p:nvPr/>
        </p:nvSpPr>
        <p:spPr>
          <a:xfrm rot="1191499">
            <a:off x="8043705" y="4462335"/>
            <a:ext cx="2074661" cy="523220"/>
          </a:xfrm>
          <a:prstGeom prst="rect">
            <a:avLst/>
          </a:prstGeom>
          <a:solidFill>
            <a:schemeClr val="bg1"/>
          </a:solidFill>
          <a:ln w="19050">
            <a:solidFill>
              <a:schemeClr val="tx1"/>
            </a:solidFill>
          </a:ln>
        </p:spPr>
        <p:txBody>
          <a:bodyPr wrap="square" rtlCol="0">
            <a:spAutoFit/>
          </a:bodyPr>
          <a:lstStyle/>
          <a:p>
            <a:pPr algn="ctr"/>
            <a:r>
              <a:rPr lang="en-US" sz="1400" dirty="0"/>
              <a:t>Facilitate De-identified User Data Sharing</a:t>
            </a:r>
          </a:p>
        </p:txBody>
      </p:sp>
      <p:pic>
        <p:nvPicPr>
          <p:cNvPr id="132" name="Picture 4" descr="Ethereum - Golden Stanley - Trade With Experts">
            <a:extLst>
              <a:ext uri="{FF2B5EF4-FFF2-40B4-BE49-F238E27FC236}">
                <a16:creationId xmlns:a16="http://schemas.microsoft.com/office/drawing/2014/main" id="{39295504-E0C8-441A-8C76-0BBF9A80EBB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47034" y="3066970"/>
            <a:ext cx="570238" cy="570238"/>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255A8A4F-819B-42A7-9792-EC32559498AD}"/>
              </a:ext>
            </a:extLst>
          </p:cNvPr>
          <p:cNvSpPr txBox="1"/>
          <p:nvPr/>
        </p:nvSpPr>
        <p:spPr>
          <a:xfrm>
            <a:off x="65136" y="3143669"/>
            <a:ext cx="1219464" cy="307777"/>
          </a:xfrm>
          <a:prstGeom prst="rect">
            <a:avLst/>
          </a:prstGeom>
          <a:solidFill>
            <a:schemeClr val="bg1"/>
          </a:solidFill>
          <a:ln w="19050">
            <a:solidFill>
              <a:schemeClr val="tx1"/>
            </a:solidFill>
          </a:ln>
        </p:spPr>
        <p:txBody>
          <a:bodyPr wrap="square" rtlCol="0">
            <a:spAutoFit/>
          </a:bodyPr>
          <a:lstStyle/>
          <a:p>
            <a:pPr algn="ctr"/>
            <a:r>
              <a:rPr lang="en-US" sz="1400" b="1" dirty="0"/>
              <a:t>Individuals</a:t>
            </a:r>
            <a:endParaRPr lang="en-US" sz="1400" dirty="0"/>
          </a:p>
        </p:txBody>
      </p:sp>
      <p:sp>
        <p:nvSpPr>
          <p:cNvPr id="136" name="TextBox 135">
            <a:extLst>
              <a:ext uri="{FF2B5EF4-FFF2-40B4-BE49-F238E27FC236}">
                <a16:creationId xmlns:a16="http://schemas.microsoft.com/office/drawing/2014/main" id="{FDCCF366-727A-477B-893D-56E8FDFCB443}"/>
              </a:ext>
            </a:extLst>
          </p:cNvPr>
          <p:cNvSpPr txBox="1"/>
          <p:nvPr/>
        </p:nvSpPr>
        <p:spPr>
          <a:xfrm>
            <a:off x="128198" y="5802959"/>
            <a:ext cx="1357249" cy="738664"/>
          </a:xfrm>
          <a:prstGeom prst="rect">
            <a:avLst/>
          </a:prstGeom>
          <a:solidFill>
            <a:schemeClr val="bg1"/>
          </a:solidFill>
          <a:ln w="19050">
            <a:solidFill>
              <a:schemeClr val="tx1"/>
            </a:solidFill>
          </a:ln>
        </p:spPr>
        <p:txBody>
          <a:bodyPr wrap="square" rtlCol="0">
            <a:spAutoFit/>
          </a:bodyPr>
          <a:lstStyle/>
          <a:p>
            <a:pPr algn="ctr"/>
            <a:r>
              <a:rPr lang="en-US" sz="1400" b="1" dirty="0"/>
              <a:t>Developers and Contributors</a:t>
            </a:r>
            <a:endParaRPr lang="en-US" sz="1400" dirty="0"/>
          </a:p>
        </p:txBody>
      </p:sp>
      <p:sp>
        <p:nvSpPr>
          <p:cNvPr id="137" name="TextBox 136">
            <a:extLst>
              <a:ext uri="{FF2B5EF4-FFF2-40B4-BE49-F238E27FC236}">
                <a16:creationId xmlns:a16="http://schemas.microsoft.com/office/drawing/2014/main" id="{32E82C37-CD3D-45BA-AA43-7D86407D2D3D}"/>
              </a:ext>
            </a:extLst>
          </p:cNvPr>
          <p:cNvSpPr txBox="1"/>
          <p:nvPr/>
        </p:nvSpPr>
        <p:spPr>
          <a:xfrm>
            <a:off x="3494289" y="6398622"/>
            <a:ext cx="1219464" cy="307777"/>
          </a:xfrm>
          <a:prstGeom prst="rect">
            <a:avLst/>
          </a:prstGeom>
          <a:solidFill>
            <a:schemeClr val="bg1"/>
          </a:solidFill>
          <a:ln w="19050">
            <a:solidFill>
              <a:schemeClr val="tx1"/>
            </a:solidFill>
          </a:ln>
        </p:spPr>
        <p:txBody>
          <a:bodyPr wrap="square" rtlCol="0">
            <a:spAutoFit/>
          </a:bodyPr>
          <a:lstStyle/>
          <a:p>
            <a:pPr algn="ctr"/>
            <a:r>
              <a:rPr lang="en-US" sz="1400" b="1" dirty="0"/>
              <a:t>Non-Profits</a:t>
            </a:r>
            <a:endParaRPr lang="en-US" sz="1400" dirty="0"/>
          </a:p>
        </p:txBody>
      </p:sp>
      <p:sp>
        <p:nvSpPr>
          <p:cNvPr id="138" name="TextBox 137">
            <a:extLst>
              <a:ext uri="{FF2B5EF4-FFF2-40B4-BE49-F238E27FC236}">
                <a16:creationId xmlns:a16="http://schemas.microsoft.com/office/drawing/2014/main" id="{95487045-CFA2-4CEF-98E3-9CC7D02F645D}"/>
              </a:ext>
            </a:extLst>
          </p:cNvPr>
          <p:cNvSpPr txBox="1"/>
          <p:nvPr/>
        </p:nvSpPr>
        <p:spPr>
          <a:xfrm>
            <a:off x="7802181" y="6428111"/>
            <a:ext cx="2432926" cy="307777"/>
          </a:xfrm>
          <a:prstGeom prst="rect">
            <a:avLst/>
          </a:prstGeom>
          <a:solidFill>
            <a:schemeClr val="bg1"/>
          </a:solidFill>
          <a:ln w="19050">
            <a:solidFill>
              <a:schemeClr val="tx1"/>
            </a:solidFill>
          </a:ln>
        </p:spPr>
        <p:txBody>
          <a:bodyPr wrap="square" rtlCol="0">
            <a:spAutoFit/>
          </a:bodyPr>
          <a:lstStyle/>
          <a:p>
            <a:pPr algn="ctr"/>
            <a:r>
              <a:rPr lang="en-US" sz="1400" b="1" dirty="0"/>
              <a:t>Digital Health Businesses</a:t>
            </a:r>
            <a:endParaRPr lang="en-US" sz="1400" dirty="0"/>
          </a:p>
        </p:txBody>
      </p:sp>
      <p:sp>
        <p:nvSpPr>
          <p:cNvPr id="139" name="TextBox 138">
            <a:extLst>
              <a:ext uri="{FF2B5EF4-FFF2-40B4-BE49-F238E27FC236}">
                <a16:creationId xmlns:a16="http://schemas.microsoft.com/office/drawing/2014/main" id="{0C151E36-F9E6-4E91-9591-FE8F51472E2D}"/>
              </a:ext>
            </a:extLst>
          </p:cNvPr>
          <p:cNvSpPr txBox="1"/>
          <p:nvPr/>
        </p:nvSpPr>
        <p:spPr>
          <a:xfrm>
            <a:off x="10646734" y="6180670"/>
            <a:ext cx="1219464" cy="523220"/>
          </a:xfrm>
          <a:prstGeom prst="rect">
            <a:avLst/>
          </a:prstGeom>
          <a:solidFill>
            <a:schemeClr val="bg1"/>
          </a:solidFill>
          <a:ln w="19050">
            <a:solidFill>
              <a:schemeClr val="tx1"/>
            </a:solidFill>
          </a:ln>
        </p:spPr>
        <p:txBody>
          <a:bodyPr wrap="square" rtlCol="0">
            <a:spAutoFit/>
          </a:bodyPr>
          <a:lstStyle/>
          <a:p>
            <a:pPr algn="ctr"/>
            <a:r>
              <a:rPr lang="en-US" sz="1400" b="1" dirty="0"/>
              <a:t>Corporate Data Silos</a:t>
            </a:r>
            <a:endParaRPr lang="en-US" sz="1400" dirty="0"/>
          </a:p>
        </p:txBody>
      </p:sp>
      <p:pic>
        <p:nvPicPr>
          <p:cNvPr id="1030" name="Picture 6" descr="money Vector Icons free download in SVG, PNG Format">
            <a:extLst>
              <a:ext uri="{FF2B5EF4-FFF2-40B4-BE49-F238E27FC236}">
                <a16:creationId xmlns:a16="http://schemas.microsoft.com/office/drawing/2014/main" id="{D1AF79F4-422B-4D9D-9006-A2DD2CEB3E3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878336" y="716039"/>
            <a:ext cx="782165" cy="7821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armaceutical companies concept icon - stock vector | Crushpixel">
            <a:extLst>
              <a:ext uri="{FF2B5EF4-FFF2-40B4-BE49-F238E27FC236}">
                <a16:creationId xmlns:a16="http://schemas.microsoft.com/office/drawing/2014/main" id="{F2576242-998E-45DC-9EA4-7C9CC24FD1EF}"/>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5831" t="11933" r="26742" b="40206"/>
          <a:stretch/>
        </p:blipFill>
        <p:spPr bwMode="auto">
          <a:xfrm>
            <a:off x="60746" y="83529"/>
            <a:ext cx="1365563" cy="1378073"/>
          </a:xfrm>
          <a:prstGeom prst="rect">
            <a:avLst/>
          </a:prstGeom>
          <a:noFill/>
          <a:extLst>
            <a:ext uri="{909E8E84-426E-40DD-AFC4-6F175D3DCCD1}">
              <a14:hiddenFill xmlns:a14="http://schemas.microsoft.com/office/drawing/2010/main">
                <a:solidFill>
                  <a:srgbClr val="FFFFFF"/>
                </a:solidFill>
              </a14:hiddenFill>
            </a:ext>
          </a:extLst>
        </p:spPr>
      </p:pic>
      <p:sp>
        <p:nvSpPr>
          <p:cNvPr id="179" name="TextBox 178">
            <a:extLst>
              <a:ext uri="{FF2B5EF4-FFF2-40B4-BE49-F238E27FC236}">
                <a16:creationId xmlns:a16="http://schemas.microsoft.com/office/drawing/2014/main" id="{6D541A19-68C4-434B-B227-9A50B7F63DA2}"/>
              </a:ext>
            </a:extLst>
          </p:cNvPr>
          <p:cNvSpPr txBox="1"/>
          <p:nvPr/>
        </p:nvSpPr>
        <p:spPr>
          <a:xfrm>
            <a:off x="110818" y="1281975"/>
            <a:ext cx="1219464" cy="523220"/>
          </a:xfrm>
          <a:prstGeom prst="rect">
            <a:avLst/>
          </a:prstGeom>
          <a:solidFill>
            <a:schemeClr val="bg1"/>
          </a:solidFill>
          <a:ln w="19050">
            <a:solidFill>
              <a:schemeClr val="tx1"/>
            </a:solidFill>
          </a:ln>
        </p:spPr>
        <p:txBody>
          <a:bodyPr wrap="square" rtlCol="0">
            <a:spAutoFit/>
          </a:bodyPr>
          <a:lstStyle/>
          <a:p>
            <a:pPr algn="ctr"/>
            <a:r>
              <a:rPr lang="en-US" sz="1400" b="1" dirty="0"/>
              <a:t>Drug Companies</a:t>
            </a:r>
            <a:endParaRPr lang="en-US" sz="1400" dirty="0"/>
          </a:p>
        </p:txBody>
      </p:sp>
      <p:cxnSp>
        <p:nvCxnSpPr>
          <p:cNvPr id="180" name="Straight Arrow Connector 179">
            <a:extLst>
              <a:ext uri="{FF2B5EF4-FFF2-40B4-BE49-F238E27FC236}">
                <a16:creationId xmlns:a16="http://schemas.microsoft.com/office/drawing/2014/main" id="{B83FFC76-5F75-4410-BF31-31C811A908EE}"/>
              </a:ext>
            </a:extLst>
          </p:cNvPr>
          <p:cNvCxnSpPr>
            <a:cxnSpLocks/>
          </p:cNvCxnSpPr>
          <p:nvPr/>
        </p:nvCxnSpPr>
        <p:spPr>
          <a:xfrm>
            <a:off x="1224406" y="1075779"/>
            <a:ext cx="4201511" cy="199952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2" name="Picture 6" descr="money Vector Icons free download in SVG, PNG Format">
            <a:extLst>
              <a:ext uri="{FF2B5EF4-FFF2-40B4-BE49-F238E27FC236}">
                <a16:creationId xmlns:a16="http://schemas.microsoft.com/office/drawing/2014/main" id="{6795059E-34EC-4C89-903B-D33BE181AC7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182565" y="4170731"/>
            <a:ext cx="607057" cy="607057"/>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money Vector Icons free download in SVG, PNG Format">
            <a:extLst>
              <a:ext uri="{FF2B5EF4-FFF2-40B4-BE49-F238E27FC236}">
                <a16:creationId xmlns:a16="http://schemas.microsoft.com/office/drawing/2014/main" id="{FEF8116D-7FBA-4774-9A57-7CBA16E8722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415994" y="1624064"/>
            <a:ext cx="761210" cy="761210"/>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Straight Arrow Connector 183">
            <a:extLst>
              <a:ext uri="{FF2B5EF4-FFF2-40B4-BE49-F238E27FC236}">
                <a16:creationId xmlns:a16="http://schemas.microsoft.com/office/drawing/2014/main" id="{A5C3AF29-C65B-45C6-996D-FFE0363B0565}"/>
              </a:ext>
            </a:extLst>
          </p:cNvPr>
          <p:cNvCxnSpPr>
            <a:cxnSpLocks/>
          </p:cNvCxnSpPr>
          <p:nvPr/>
        </p:nvCxnSpPr>
        <p:spPr>
          <a:xfrm flipH="1" flipV="1">
            <a:off x="1336685" y="708109"/>
            <a:ext cx="4344651" cy="2207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D841453B-386D-4231-B395-E613645583E9}"/>
              </a:ext>
            </a:extLst>
          </p:cNvPr>
          <p:cNvSpPr txBox="1"/>
          <p:nvPr/>
        </p:nvSpPr>
        <p:spPr>
          <a:xfrm rot="1636227">
            <a:off x="1885234" y="1331766"/>
            <a:ext cx="2950781" cy="461665"/>
          </a:xfrm>
          <a:prstGeom prst="rect">
            <a:avLst/>
          </a:prstGeom>
          <a:solidFill>
            <a:schemeClr val="bg1"/>
          </a:solidFill>
          <a:ln w="19050">
            <a:solidFill>
              <a:schemeClr val="tx1"/>
            </a:solidFill>
          </a:ln>
        </p:spPr>
        <p:txBody>
          <a:bodyPr wrap="square" rtlCol="0">
            <a:spAutoFit/>
          </a:bodyPr>
          <a:lstStyle/>
          <a:p>
            <a:pPr algn="ctr"/>
            <a:r>
              <a:rPr lang="en-US" sz="1200" dirty="0"/>
              <a:t>Reduced R&amp;D Costs Through Decentralized Clinical Trial Platform</a:t>
            </a:r>
          </a:p>
        </p:txBody>
      </p:sp>
      <p:sp>
        <p:nvSpPr>
          <p:cNvPr id="106" name="Rectangle 105">
            <a:extLst>
              <a:ext uri="{FF2B5EF4-FFF2-40B4-BE49-F238E27FC236}">
                <a16:creationId xmlns:a16="http://schemas.microsoft.com/office/drawing/2014/main" id="{466DD9E9-2B89-4693-8542-8270BC533746}"/>
              </a:ext>
            </a:extLst>
          </p:cNvPr>
          <p:cNvSpPr/>
          <p:nvPr/>
        </p:nvSpPr>
        <p:spPr>
          <a:xfrm>
            <a:off x="3594310" y="26488"/>
            <a:ext cx="5675143" cy="1538883"/>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Value Flow Chain</a:t>
            </a:r>
          </a:p>
          <a:p>
            <a:pPr algn="ctr"/>
            <a:r>
              <a:rPr lang="en-US" sz="2000" dirty="0">
                <a:ln w="0"/>
                <a:effectLst>
                  <a:outerShdw blurRad="38100" dist="19050" dir="2700000" algn="tl" rotWithShape="0">
                    <a:schemeClr val="dk1">
                      <a:alpha val="40000"/>
                    </a:schemeClr>
                  </a:outerShdw>
                </a:effectLst>
              </a:rPr>
              <a:t>How Stakeholder Will Gets More </a:t>
            </a:r>
          </a:p>
          <a:p>
            <a:pPr algn="ctr"/>
            <a:r>
              <a:rPr lang="en-US" sz="2000" dirty="0">
                <a:ln w="0"/>
                <a:effectLst>
                  <a:outerShdw blurRad="38100" dist="19050" dir="2700000" algn="tl" rotWithShape="0">
                    <a:schemeClr val="dk1">
                      <a:alpha val="40000"/>
                    </a:schemeClr>
                  </a:outerShdw>
                </a:effectLst>
              </a:rPr>
              <a:t>Than They Contribute to the Platform </a:t>
            </a:r>
            <a:endParaRPr lang="en-US" sz="2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74" name="TextBox 73">
            <a:extLst>
              <a:ext uri="{FF2B5EF4-FFF2-40B4-BE49-F238E27FC236}">
                <a16:creationId xmlns:a16="http://schemas.microsoft.com/office/drawing/2014/main" id="{55B0E747-E835-4AE8-8D45-42A26C8E3FDC}"/>
              </a:ext>
            </a:extLst>
          </p:cNvPr>
          <p:cNvSpPr txBox="1"/>
          <p:nvPr/>
        </p:nvSpPr>
        <p:spPr>
          <a:xfrm>
            <a:off x="10810092" y="3300035"/>
            <a:ext cx="1338113" cy="307777"/>
          </a:xfrm>
          <a:prstGeom prst="rect">
            <a:avLst/>
          </a:prstGeom>
          <a:solidFill>
            <a:schemeClr val="bg1"/>
          </a:solidFill>
          <a:ln w="19050">
            <a:solidFill>
              <a:schemeClr val="tx1"/>
            </a:solidFill>
          </a:ln>
        </p:spPr>
        <p:txBody>
          <a:bodyPr wrap="square" rtlCol="0">
            <a:spAutoFit/>
          </a:bodyPr>
          <a:lstStyle/>
          <a:p>
            <a:pPr algn="ctr"/>
            <a:r>
              <a:rPr lang="en-US" sz="1400" b="1" dirty="0"/>
              <a:t>Government</a:t>
            </a:r>
            <a:endParaRPr lang="en-US" sz="1400" dirty="0"/>
          </a:p>
        </p:txBody>
      </p:sp>
      <p:sp>
        <p:nvSpPr>
          <p:cNvPr id="75" name="TextBox 74">
            <a:extLst>
              <a:ext uri="{FF2B5EF4-FFF2-40B4-BE49-F238E27FC236}">
                <a16:creationId xmlns:a16="http://schemas.microsoft.com/office/drawing/2014/main" id="{FD15B84B-4FAD-47D1-8710-8621D879A108}"/>
              </a:ext>
            </a:extLst>
          </p:cNvPr>
          <p:cNvSpPr txBox="1"/>
          <p:nvPr/>
        </p:nvSpPr>
        <p:spPr>
          <a:xfrm>
            <a:off x="1644090" y="5380446"/>
            <a:ext cx="1000698" cy="646331"/>
          </a:xfrm>
          <a:prstGeom prst="rect">
            <a:avLst/>
          </a:prstGeom>
          <a:solidFill>
            <a:schemeClr val="bg1"/>
          </a:solidFill>
          <a:ln w="19050">
            <a:solidFill>
              <a:schemeClr val="tx1"/>
            </a:solidFill>
          </a:ln>
        </p:spPr>
        <p:txBody>
          <a:bodyPr wrap="square" rtlCol="0">
            <a:spAutoFit/>
          </a:bodyPr>
          <a:lstStyle/>
          <a:p>
            <a:pPr algn="ctr"/>
            <a:r>
              <a:rPr lang="en-US" sz="1200" dirty="0"/>
              <a:t>Ongoing Royalties from NFT</a:t>
            </a:r>
          </a:p>
        </p:txBody>
      </p:sp>
      <p:sp>
        <p:nvSpPr>
          <p:cNvPr id="76" name="TextBox 75">
            <a:extLst>
              <a:ext uri="{FF2B5EF4-FFF2-40B4-BE49-F238E27FC236}">
                <a16:creationId xmlns:a16="http://schemas.microsoft.com/office/drawing/2014/main" id="{727DC84F-F194-4318-B83B-E6A4F25BCFEA}"/>
              </a:ext>
            </a:extLst>
          </p:cNvPr>
          <p:cNvSpPr txBox="1"/>
          <p:nvPr/>
        </p:nvSpPr>
        <p:spPr>
          <a:xfrm>
            <a:off x="3388719" y="3469483"/>
            <a:ext cx="1288065" cy="215444"/>
          </a:xfrm>
          <a:prstGeom prst="rect">
            <a:avLst/>
          </a:prstGeom>
          <a:solidFill>
            <a:schemeClr val="bg1"/>
          </a:solidFill>
          <a:ln w="19050">
            <a:solidFill>
              <a:schemeClr val="tx1"/>
            </a:solidFill>
          </a:ln>
        </p:spPr>
        <p:txBody>
          <a:bodyPr wrap="square" rtlCol="0">
            <a:spAutoFit/>
          </a:bodyPr>
          <a:lstStyle/>
          <a:p>
            <a:pPr algn="ctr"/>
            <a:r>
              <a:rPr lang="en-US" sz="800" dirty="0"/>
              <a:t>Ongoing NFT  Royalties</a:t>
            </a:r>
          </a:p>
        </p:txBody>
      </p:sp>
    </p:spTree>
    <p:custDataLst>
      <p:tags r:id="rId1"/>
    </p:custDataLst>
    <p:extLst>
      <p:ext uri="{BB962C8B-B14F-4D97-AF65-F5344CB8AC3E}">
        <p14:creationId xmlns:p14="http://schemas.microsoft.com/office/powerpoint/2010/main" val="3845988025"/>
      </p:ext>
    </p:extLst>
  </p:cSld>
  <p:clrMapOvr>
    <a:masterClrMapping/>
  </p:clrMapOvr>
  <mc:AlternateContent xmlns:mc="http://schemas.openxmlformats.org/markup-compatibility/2006" xmlns:p14="http://schemas.microsoft.com/office/powerpoint/2010/main">
    <mc:Choice Requires="p14">
      <p:transition spd="slow" p14:dur="2000" advTm="112907"/>
    </mc:Choice>
    <mc:Fallback xmlns="">
      <p:transition spd="slow" advTm="11290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557441" y="2903946"/>
            <a:ext cx="2068655" cy="2117567"/>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sp>
        <p:nvSpPr>
          <p:cNvPr id="29" name="Arrow: Left 28">
            <a:extLst>
              <a:ext uri="{FF2B5EF4-FFF2-40B4-BE49-F238E27FC236}">
                <a16:creationId xmlns:a16="http://schemas.microsoft.com/office/drawing/2014/main" id="{76A1F80C-CC9F-46C9-848B-38616A3C0AB7}"/>
              </a:ext>
            </a:extLst>
          </p:cNvPr>
          <p:cNvSpPr/>
          <p:nvPr/>
        </p:nvSpPr>
        <p:spPr>
          <a:xfrm rot="3063001">
            <a:off x="1884992" y="4885379"/>
            <a:ext cx="521428"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1026" name="Picture 2" descr="How to Export Large WordPress Databases and Speed Up the Process •">
            <a:extLst>
              <a:ext uri="{FF2B5EF4-FFF2-40B4-BE49-F238E27FC236}">
                <a16:creationId xmlns:a16="http://schemas.microsoft.com/office/drawing/2014/main" id="{7C16A779-2E2B-4A17-A64B-C357541EE9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78" y="3367340"/>
            <a:ext cx="2764947" cy="12838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10EB4C5-FE42-46E7-8466-E0C4F21DD2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92886" y="5116225"/>
            <a:ext cx="824507" cy="692586"/>
          </a:xfrm>
          <a:prstGeom prst="rect">
            <a:avLst/>
          </a:prstGeom>
        </p:spPr>
      </p:pic>
      <p:sp>
        <p:nvSpPr>
          <p:cNvPr id="14" name="Oval 13"/>
          <p:cNvSpPr/>
          <p:nvPr/>
        </p:nvSpPr>
        <p:spPr>
          <a:xfrm>
            <a:off x="5001216" y="3104739"/>
            <a:ext cx="2153121" cy="2040683"/>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537009C-C638-4E5E-9E67-93C503217D6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143503" y="3260658"/>
            <a:ext cx="1830279" cy="1760855"/>
          </a:xfrm>
          <a:prstGeom prst="rect">
            <a:avLst/>
          </a:prstGeom>
        </p:spPr>
      </p:pic>
      <p:sp>
        <p:nvSpPr>
          <p:cNvPr id="6" name="Arrow: Left 5">
            <a:extLst>
              <a:ext uri="{FF2B5EF4-FFF2-40B4-BE49-F238E27FC236}">
                <a16:creationId xmlns:a16="http://schemas.microsoft.com/office/drawing/2014/main" id="{3F09F885-9570-4DDE-8260-437045BA7BC4}"/>
              </a:ext>
            </a:extLst>
          </p:cNvPr>
          <p:cNvSpPr/>
          <p:nvPr/>
        </p:nvSpPr>
        <p:spPr>
          <a:xfrm rot="10800000">
            <a:off x="3538818" y="3820221"/>
            <a:ext cx="1040526" cy="465016"/>
          </a:xfrm>
          <a:prstGeom prst="lef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sp>
        <p:nvSpPr>
          <p:cNvPr id="21" name="Arrow: Left 20">
            <a:extLst>
              <a:ext uri="{FF2B5EF4-FFF2-40B4-BE49-F238E27FC236}">
                <a16:creationId xmlns:a16="http://schemas.microsoft.com/office/drawing/2014/main" id="{A8D99F40-68BD-4078-BA6E-44EF3B25C26E}"/>
              </a:ext>
            </a:extLst>
          </p:cNvPr>
          <p:cNvSpPr/>
          <p:nvPr/>
        </p:nvSpPr>
        <p:spPr>
          <a:xfrm rot="7085680">
            <a:off x="860163" y="4855377"/>
            <a:ext cx="484477"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4098" name="Picture 2" descr="How can IT tools improve patient education? - ALSAD">
            <a:extLst>
              <a:ext uri="{FF2B5EF4-FFF2-40B4-BE49-F238E27FC236}">
                <a16:creationId xmlns:a16="http://schemas.microsoft.com/office/drawing/2014/main" id="{6C3D97AA-1D68-4534-838D-3E626E53EAA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969" r="18207"/>
          <a:stretch/>
        </p:blipFill>
        <p:spPr bwMode="auto">
          <a:xfrm>
            <a:off x="374303" y="5085061"/>
            <a:ext cx="1153754" cy="10897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1DCCC4D-4677-4AB4-8E9A-9FF637F4B9EA}"/>
              </a:ext>
            </a:extLst>
          </p:cNvPr>
          <p:cNvGrpSpPr/>
          <p:nvPr/>
        </p:nvGrpSpPr>
        <p:grpSpPr>
          <a:xfrm>
            <a:off x="1764888" y="5116224"/>
            <a:ext cx="974924" cy="968358"/>
            <a:chOff x="8052601" y="4767982"/>
            <a:chExt cx="1432216" cy="1422571"/>
          </a:xfrm>
        </p:grpSpPr>
        <p:sp>
          <p:nvSpPr>
            <p:cNvPr id="2" name="Oval 1">
              <a:extLst>
                <a:ext uri="{FF2B5EF4-FFF2-40B4-BE49-F238E27FC236}">
                  <a16:creationId xmlns:a16="http://schemas.microsoft.com/office/drawing/2014/main" id="{A8293967-B032-440D-AC24-08E14452E622}"/>
                </a:ext>
              </a:extLst>
            </p:cNvPr>
            <p:cNvSpPr/>
            <p:nvPr/>
          </p:nvSpPr>
          <p:spPr>
            <a:xfrm>
              <a:off x="8052601" y="4767982"/>
              <a:ext cx="1432216" cy="142257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6146" name="Picture 2" descr="Anthem Blue Cross &amp; Blue Shield Quotes - Hyers &amp; Associates">
              <a:extLst>
                <a:ext uri="{FF2B5EF4-FFF2-40B4-BE49-F238E27FC236}">
                  <a16:creationId xmlns:a16="http://schemas.microsoft.com/office/drawing/2014/main" id="{B0DBB6CA-A9C0-4DEE-B93A-DCE3A52D9FB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2756" b="38875"/>
            <a:stretch/>
          </p:blipFill>
          <p:spPr bwMode="auto">
            <a:xfrm>
              <a:off x="8090767" y="5159748"/>
              <a:ext cx="1355884" cy="699676"/>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AutoShape 2" descr="Amazon drops word mark in new app icon, fully embracing the smile logo">
            <a:extLst>
              <a:ext uri="{FF2B5EF4-FFF2-40B4-BE49-F238E27FC236}">
                <a16:creationId xmlns:a16="http://schemas.microsoft.com/office/drawing/2014/main" id="{60BC2DFF-96D2-4C6F-A5C9-63490D81D4F1}"/>
              </a:ext>
            </a:extLst>
          </p:cNvPr>
          <p:cNvSpPr>
            <a:spLocks noChangeAspect="1" noChangeArrowheads="1"/>
          </p:cNvSpPr>
          <p:nvPr/>
        </p:nvSpPr>
        <p:spPr bwMode="auto">
          <a:xfrm>
            <a:off x="6568165" y="3726250"/>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9" name="AutoShape 2" descr="Amazon drops word mark in new app icon, fully embracing the smile logo">
            <a:extLst>
              <a:ext uri="{FF2B5EF4-FFF2-40B4-BE49-F238E27FC236}">
                <a16:creationId xmlns:a16="http://schemas.microsoft.com/office/drawing/2014/main" id="{98B60DC9-120E-477E-80C5-6CCD4CB76133}"/>
              </a:ext>
            </a:extLst>
          </p:cNvPr>
          <p:cNvSpPr>
            <a:spLocks noChangeAspect="1" noChangeArrowheads="1"/>
          </p:cNvSpPr>
          <p:nvPr/>
        </p:nvSpPr>
        <p:spPr bwMode="auto">
          <a:xfrm>
            <a:off x="6720565" y="3878650"/>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10" name="AutoShape 2" descr="Amazon Icon | Socialmedia Iconset | uiconstock">
            <a:extLst>
              <a:ext uri="{FF2B5EF4-FFF2-40B4-BE49-F238E27FC236}">
                <a16:creationId xmlns:a16="http://schemas.microsoft.com/office/drawing/2014/main" id="{5258613C-E59E-408D-90E8-217C7F162187}"/>
              </a:ext>
            </a:extLst>
          </p:cNvPr>
          <p:cNvSpPr>
            <a:spLocks noChangeAspect="1" noChangeArrowheads="1"/>
          </p:cNvSpPr>
          <p:nvPr/>
        </p:nvSpPr>
        <p:spPr bwMode="auto">
          <a:xfrm>
            <a:off x="8381997" y="4128182"/>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44" name="Arrow: Left 43">
            <a:extLst>
              <a:ext uri="{FF2B5EF4-FFF2-40B4-BE49-F238E27FC236}">
                <a16:creationId xmlns:a16="http://schemas.microsoft.com/office/drawing/2014/main" id="{E684F930-6E54-4ED5-B1B4-8656618BE7E2}"/>
              </a:ext>
            </a:extLst>
          </p:cNvPr>
          <p:cNvSpPr/>
          <p:nvPr/>
        </p:nvSpPr>
        <p:spPr>
          <a:xfrm rot="2015366">
            <a:off x="2334073" y="4293567"/>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sp>
        <p:nvSpPr>
          <p:cNvPr id="45" name="Arrow: Left 44">
            <a:extLst>
              <a:ext uri="{FF2B5EF4-FFF2-40B4-BE49-F238E27FC236}">
                <a16:creationId xmlns:a16="http://schemas.microsoft.com/office/drawing/2014/main" id="{0871CDF6-9F6F-43E2-BD9F-BB38D24CD3BC}"/>
              </a:ext>
            </a:extLst>
          </p:cNvPr>
          <p:cNvSpPr/>
          <p:nvPr/>
        </p:nvSpPr>
        <p:spPr>
          <a:xfrm rot="20164268">
            <a:off x="2330135" y="3384182"/>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sp>
        <p:nvSpPr>
          <p:cNvPr id="46" name="Arrow: Left 45">
            <a:extLst>
              <a:ext uri="{FF2B5EF4-FFF2-40B4-BE49-F238E27FC236}">
                <a16:creationId xmlns:a16="http://schemas.microsoft.com/office/drawing/2014/main" id="{0C936ECB-96E3-4F50-8123-9D1511CD7C36}"/>
              </a:ext>
            </a:extLst>
          </p:cNvPr>
          <p:cNvSpPr/>
          <p:nvPr/>
        </p:nvSpPr>
        <p:spPr>
          <a:xfrm rot="13891180">
            <a:off x="472829" y="3062608"/>
            <a:ext cx="522954" cy="254928"/>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18434" name="Picture 2" descr="Amazon Logo Icon of Flat style - Available in SVG, PNG, EPS, AI &amp; Icon fonts">
            <a:extLst>
              <a:ext uri="{FF2B5EF4-FFF2-40B4-BE49-F238E27FC236}">
                <a16:creationId xmlns:a16="http://schemas.microsoft.com/office/drawing/2014/main" id="{75486071-27AF-40A4-BEE3-30666475E8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007" y="2636852"/>
            <a:ext cx="521587" cy="521587"/>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338" name="Picture 2" descr="Instacart offers grocery delivery to your front door - Inside Business">
            <a:extLst>
              <a:ext uri="{FF2B5EF4-FFF2-40B4-BE49-F238E27FC236}">
                <a16:creationId xmlns:a16="http://schemas.microsoft.com/office/drawing/2014/main" id="{1A095673-707A-40EB-8FAF-DF2FC935858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433" t="5109" r="17367" b="5783"/>
          <a:stretch/>
        </p:blipFill>
        <p:spPr bwMode="auto">
          <a:xfrm>
            <a:off x="2670973" y="3120798"/>
            <a:ext cx="481227" cy="451643"/>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314" name="Picture 2" descr="Amazon.com: Walgreens: Alexa Skills">
            <a:extLst>
              <a:ext uri="{FF2B5EF4-FFF2-40B4-BE49-F238E27FC236}">
                <a16:creationId xmlns:a16="http://schemas.microsoft.com/office/drawing/2014/main" id="{6D56F5B6-000B-4C2C-B169-FF2D93A3D5E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58270" y="4165271"/>
            <a:ext cx="652227" cy="652227"/>
          </a:xfrm>
          <a:prstGeom prst="rect">
            <a:avLst/>
          </a:prstGeom>
          <a:noFill/>
          <a:extLst>
            <a:ext uri="{909E8E84-426E-40DD-AFC4-6F175D3DCCD1}">
              <a14:hiddenFill xmlns:a14="http://schemas.microsoft.com/office/drawing/2010/main">
                <a:solidFill>
                  <a:srgbClr val="FFFFFF"/>
                </a:solidFill>
              </a14:hiddenFill>
            </a:ext>
          </a:extLst>
        </p:spPr>
      </p:pic>
      <p:sp>
        <p:nvSpPr>
          <p:cNvPr id="53" name="Arrow: Left 52">
            <a:extLst>
              <a:ext uri="{FF2B5EF4-FFF2-40B4-BE49-F238E27FC236}">
                <a16:creationId xmlns:a16="http://schemas.microsoft.com/office/drawing/2014/main" id="{61832BD1-AF5F-42DA-B381-9187F1C88091}"/>
              </a:ext>
            </a:extLst>
          </p:cNvPr>
          <p:cNvSpPr/>
          <p:nvPr/>
        </p:nvSpPr>
        <p:spPr>
          <a:xfrm rot="10800000">
            <a:off x="8200430" y="3799294"/>
            <a:ext cx="1043394" cy="461663"/>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54" name="Picture 53" descr="Table&#10;&#10;Description automatically generated">
            <a:extLst>
              <a:ext uri="{FF2B5EF4-FFF2-40B4-BE49-F238E27FC236}">
                <a16:creationId xmlns:a16="http://schemas.microsoft.com/office/drawing/2014/main" id="{D9C12293-A6E2-438D-80CB-35A2DE46B22E}"/>
              </a:ext>
            </a:extLst>
          </p:cNvPr>
          <p:cNvPicPr>
            <a:picLocks noChangeAspect="1"/>
          </p:cNvPicPr>
          <p:nvPr/>
        </p:nvPicPr>
        <p:blipFill rotWithShape="1">
          <a:blip r:embed="rId13">
            <a:extLst>
              <a:ext uri="{28A0092B-C50C-407E-A947-70E740481C1C}">
                <a14:useLocalDpi xmlns:a14="http://schemas.microsoft.com/office/drawing/2010/main" val="0"/>
              </a:ext>
            </a:extLst>
          </a:blip>
          <a:srcRect b="46920"/>
          <a:stretch/>
        </p:blipFill>
        <p:spPr>
          <a:xfrm>
            <a:off x="9243824" y="3116976"/>
            <a:ext cx="1782960" cy="2168826"/>
          </a:xfrm>
          <a:prstGeom prst="rect">
            <a:avLst/>
          </a:prstGeom>
          <a:ln>
            <a:noFill/>
          </a:ln>
          <a:effectLst>
            <a:outerShdw blurRad="292100" dist="139700" dir="2700000" algn="tl" rotWithShape="0">
              <a:srgbClr val="333333">
                <a:alpha val="65000"/>
              </a:srgbClr>
            </a:outerShdw>
          </a:effectLst>
        </p:spPr>
      </p:pic>
      <p:sp>
        <p:nvSpPr>
          <p:cNvPr id="51" name="TextBox 50">
            <a:extLst>
              <a:ext uri="{FF2B5EF4-FFF2-40B4-BE49-F238E27FC236}">
                <a16:creationId xmlns:a16="http://schemas.microsoft.com/office/drawing/2014/main" id="{13AA9D28-2834-49CF-8735-CC66549F9F13}"/>
              </a:ext>
            </a:extLst>
          </p:cNvPr>
          <p:cNvSpPr txBox="1"/>
          <p:nvPr/>
        </p:nvSpPr>
        <p:spPr>
          <a:xfrm>
            <a:off x="145238" y="507756"/>
            <a:ext cx="3291260" cy="1938992"/>
          </a:xfrm>
          <a:prstGeom prst="rect">
            <a:avLst/>
          </a:prstGeom>
          <a:noFill/>
        </p:spPr>
        <p:txBody>
          <a:bodyPr wrap="square">
            <a:spAutoFit/>
          </a:bodyPr>
          <a:lstStyle/>
          <a:p>
            <a:pPr algn="ctr"/>
            <a:r>
              <a:rPr lang="en-US" sz="4000" b="1" i="0" dirty="0">
                <a:solidFill>
                  <a:srgbClr val="1B1F2E"/>
                </a:solidFill>
                <a:effectLst/>
                <a:latin typeface="Arial" panose="020B0604020202020204" pitchFamily="34" charset="0"/>
                <a:cs typeface="Arial" panose="020B0604020202020204" pitchFamily="34" charset="0"/>
              </a:rPr>
              <a:t>Step 1. Participants Share Data</a:t>
            </a:r>
          </a:p>
        </p:txBody>
      </p:sp>
      <p:sp>
        <p:nvSpPr>
          <p:cNvPr id="55" name="TextBox 54">
            <a:extLst>
              <a:ext uri="{FF2B5EF4-FFF2-40B4-BE49-F238E27FC236}">
                <a16:creationId xmlns:a16="http://schemas.microsoft.com/office/drawing/2014/main" id="{9F02B538-D253-4388-B6B6-A0FFEEAE65FD}"/>
              </a:ext>
            </a:extLst>
          </p:cNvPr>
          <p:cNvSpPr txBox="1"/>
          <p:nvPr/>
        </p:nvSpPr>
        <p:spPr>
          <a:xfrm>
            <a:off x="4281914" y="293305"/>
            <a:ext cx="3264383" cy="2554545"/>
          </a:xfrm>
          <a:prstGeom prst="rect">
            <a:avLst/>
          </a:prstGeom>
          <a:noFill/>
        </p:spPr>
        <p:txBody>
          <a:bodyPr wrap="square">
            <a:spAutoFit/>
          </a:bodyPr>
          <a:lstStyle/>
          <a:p>
            <a:pPr algn="ctr"/>
            <a:r>
              <a:rPr lang="en-US" sz="4000" b="1" i="0" dirty="0">
                <a:solidFill>
                  <a:srgbClr val="1B1F2E"/>
                </a:solidFill>
                <a:effectLst/>
                <a:latin typeface="Arial" panose="020B0604020202020204" pitchFamily="34" charset="0"/>
                <a:cs typeface="Arial" panose="020B0604020202020204" pitchFamily="34" charset="0"/>
              </a:rPr>
              <a:t>Step 2. Researchers Make Discoveries</a:t>
            </a:r>
          </a:p>
        </p:txBody>
      </p:sp>
      <p:sp>
        <p:nvSpPr>
          <p:cNvPr id="56" name="TextBox 55">
            <a:extLst>
              <a:ext uri="{FF2B5EF4-FFF2-40B4-BE49-F238E27FC236}">
                <a16:creationId xmlns:a16="http://schemas.microsoft.com/office/drawing/2014/main" id="{1AB4DC53-6439-49C0-A83A-5561F9CC7736}"/>
              </a:ext>
            </a:extLst>
          </p:cNvPr>
          <p:cNvSpPr txBox="1"/>
          <p:nvPr/>
        </p:nvSpPr>
        <p:spPr>
          <a:xfrm>
            <a:off x="8485737" y="758246"/>
            <a:ext cx="3113843" cy="1938992"/>
          </a:xfrm>
          <a:prstGeom prst="rect">
            <a:avLst/>
          </a:prstGeom>
          <a:noFill/>
        </p:spPr>
        <p:txBody>
          <a:bodyPr wrap="square">
            <a:spAutoFit/>
          </a:bodyPr>
          <a:lstStyle/>
          <a:p>
            <a:pPr algn="ctr"/>
            <a:r>
              <a:rPr lang="en-US" sz="4000" b="1" i="0" dirty="0">
                <a:solidFill>
                  <a:srgbClr val="1B1F2E"/>
                </a:solidFill>
                <a:effectLst/>
                <a:latin typeface="Arial" panose="020B0604020202020204" pitchFamily="34" charset="0"/>
                <a:cs typeface="Arial" panose="020B0604020202020204" pitchFamily="34" charset="0"/>
              </a:rPr>
              <a:t>Step 3. Actionable Insights</a:t>
            </a:r>
          </a:p>
        </p:txBody>
      </p:sp>
    </p:spTree>
    <p:custDataLst>
      <p:tags r:id="rId1"/>
    </p:custDataLst>
    <p:extLst>
      <p:ext uri="{BB962C8B-B14F-4D97-AF65-F5344CB8AC3E}">
        <p14:creationId xmlns:p14="http://schemas.microsoft.com/office/powerpoint/2010/main" val="91761676"/>
      </p:ext>
    </p:extLst>
  </p:cSld>
  <p:clrMapOvr>
    <a:masterClrMapping/>
  </p:clrMapOvr>
  <mc:AlternateContent xmlns:mc="http://schemas.openxmlformats.org/markup-compatibility/2006" xmlns:p14="http://schemas.microsoft.com/office/powerpoint/2010/main">
    <mc:Choice Requires="p14">
      <p:transition spd="slow" p14:dur="2000" advTm="20318"/>
    </mc:Choice>
    <mc:Fallback xmlns="">
      <p:transition spd="slow" advTm="20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557441" y="2903946"/>
            <a:ext cx="2068655" cy="2117567"/>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C6CFA46E-B4DB-4253-BEC7-6576FD3AA82A}"/>
              </a:ext>
            </a:extLst>
          </p:cNvPr>
          <p:cNvSpPr/>
          <p:nvPr/>
        </p:nvSpPr>
        <p:spPr>
          <a:xfrm rot="2014070">
            <a:off x="7381035" y="4399985"/>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Arrow: Left 28">
            <a:extLst>
              <a:ext uri="{FF2B5EF4-FFF2-40B4-BE49-F238E27FC236}">
                <a16:creationId xmlns:a16="http://schemas.microsoft.com/office/drawing/2014/main" id="{76A1F80C-CC9F-46C9-848B-38616A3C0AB7}"/>
              </a:ext>
            </a:extLst>
          </p:cNvPr>
          <p:cNvSpPr/>
          <p:nvPr/>
        </p:nvSpPr>
        <p:spPr>
          <a:xfrm rot="3063001">
            <a:off x="1884992" y="4885379"/>
            <a:ext cx="521428"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lat illustration biotechnology with researchers Free Vector">
            <a:extLst>
              <a:ext uri="{FF2B5EF4-FFF2-40B4-BE49-F238E27FC236}">
                <a16:creationId xmlns:a16="http://schemas.microsoft.com/office/drawing/2014/main" id="{049157B9-7E5D-4967-B090-9D245FFCAC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555" r="15874"/>
          <a:stretch/>
        </p:blipFill>
        <p:spPr bwMode="auto">
          <a:xfrm>
            <a:off x="6219473" y="5251453"/>
            <a:ext cx="1098582" cy="1036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2" name="Arrow: Right 21">
            <a:extLst>
              <a:ext uri="{FF2B5EF4-FFF2-40B4-BE49-F238E27FC236}">
                <a16:creationId xmlns:a16="http://schemas.microsoft.com/office/drawing/2014/main" id="{DE46244A-231C-4FDF-A4B1-34B2BAE3EA8D}"/>
              </a:ext>
            </a:extLst>
          </p:cNvPr>
          <p:cNvSpPr/>
          <p:nvPr/>
        </p:nvSpPr>
        <p:spPr>
          <a:xfrm rot="5081291">
            <a:off x="6475506" y="4862000"/>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p:cNvSpPr txBox="1"/>
          <p:nvPr/>
        </p:nvSpPr>
        <p:spPr>
          <a:xfrm>
            <a:off x="745728" y="3667534"/>
            <a:ext cx="1660772" cy="1200329"/>
          </a:xfrm>
          <a:prstGeom prst="rect">
            <a:avLst/>
          </a:prstGeom>
          <a:noFill/>
        </p:spPr>
        <p:txBody>
          <a:bodyPr wrap="square" rtlCol="0">
            <a:spAutoFit/>
          </a:bodyPr>
          <a:lstStyle/>
          <a:p>
            <a:pPr algn="ctr"/>
            <a:r>
              <a:rPr lang="en-US">
                <a:solidFill>
                  <a:srgbClr val="EAEAEA"/>
                </a:solidFill>
                <a:latin typeface="Nexa Light" panose="02000000000000000000" pitchFamily="50" charset="0"/>
              </a:rPr>
              <a:t>Global Anonymous Health Data Bank</a:t>
            </a:r>
          </a:p>
        </p:txBody>
      </p:sp>
      <p:pic>
        <p:nvPicPr>
          <p:cNvPr id="1026" name="Picture 2" descr="How to Export Large WordPress Databases and Speed Up the Process •">
            <a:extLst>
              <a:ext uri="{FF2B5EF4-FFF2-40B4-BE49-F238E27FC236}">
                <a16:creationId xmlns:a16="http://schemas.microsoft.com/office/drawing/2014/main" id="{7C16A779-2E2B-4A17-A64B-C357541EE9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879" y="2924181"/>
            <a:ext cx="2085527" cy="96835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10EB4C5-FE42-46E7-8466-E0C4F21DD2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92886" y="5116225"/>
            <a:ext cx="824507" cy="692586"/>
          </a:xfrm>
          <a:prstGeom prst="rect">
            <a:avLst/>
          </a:prstGeom>
        </p:spPr>
      </p:pic>
      <p:sp>
        <p:nvSpPr>
          <p:cNvPr id="14" name="Oval 13"/>
          <p:cNvSpPr/>
          <p:nvPr/>
        </p:nvSpPr>
        <p:spPr>
          <a:xfrm>
            <a:off x="5530752" y="2745829"/>
            <a:ext cx="2153121" cy="2040683"/>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836452" y="3740405"/>
            <a:ext cx="1604165" cy="923330"/>
          </a:xfrm>
          <a:prstGeom prst="rect">
            <a:avLst/>
          </a:prstGeom>
          <a:noFill/>
        </p:spPr>
        <p:txBody>
          <a:bodyPr wrap="square" rtlCol="0">
            <a:spAutoFit/>
          </a:bodyPr>
          <a:lstStyle/>
          <a:p>
            <a:pPr algn="ctr"/>
            <a:r>
              <a:rPr lang="en-US" dirty="0">
                <a:solidFill>
                  <a:srgbClr val="EAEAEA"/>
                </a:solidFill>
                <a:latin typeface="Nexa Light" panose="02000000000000000000" pitchFamily="50" charset="0"/>
              </a:rPr>
              <a:t>Open-Source Analysis Software </a:t>
            </a:r>
          </a:p>
        </p:txBody>
      </p:sp>
      <p:sp>
        <p:nvSpPr>
          <p:cNvPr id="12" name="TextBox 11">
            <a:extLst>
              <a:ext uri="{FF2B5EF4-FFF2-40B4-BE49-F238E27FC236}">
                <a16:creationId xmlns:a16="http://schemas.microsoft.com/office/drawing/2014/main" id="{43D3C36E-7D33-4A82-BDA7-A37797E2D8DC}"/>
              </a:ext>
            </a:extLst>
          </p:cNvPr>
          <p:cNvSpPr txBox="1"/>
          <p:nvPr/>
        </p:nvSpPr>
        <p:spPr>
          <a:xfrm>
            <a:off x="3992887" y="5640427"/>
            <a:ext cx="2007461" cy="461665"/>
          </a:xfrm>
          <a:prstGeom prst="rect">
            <a:avLst/>
          </a:prstGeom>
          <a:noFill/>
        </p:spPr>
        <p:txBody>
          <a:bodyPr wrap="square" rtlCol="0">
            <a:spAutoFit/>
          </a:bodyPr>
          <a:lstStyle/>
          <a:p>
            <a:pPr algn="ctr"/>
            <a:r>
              <a:rPr lang="en-US" sz="2400" dirty="0"/>
              <a:t>Developers</a:t>
            </a:r>
          </a:p>
        </p:txBody>
      </p:sp>
      <p:sp>
        <p:nvSpPr>
          <p:cNvPr id="5" name="Arrow: Right 4">
            <a:extLst>
              <a:ext uri="{FF2B5EF4-FFF2-40B4-BE49-F238E27FC236}">
                <a16:creationId xmlns:a16="http://schemas.microsoft.com/office/drawing/2014/main" id="{8823B4C7-A737-45F1-A122-A5F9D91D9CD8}"/>
              </a:ext>
            </a:extLst>
          </p:cNvPr>
          <p:cNvSpPr/>
          <p:nvPr/>
        </p:nvSpPr>
        <p:spPr>
          <a:xfrm rot="19031753">
            <a:off x="5410567" y="4411683"/>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50" name="Picture 2" descr="Roadmap to become a successful programmer | TechGig">
            <a:extLst>
              <a:ext uri="{FF2B5EF4-FFF2-40B4-BE49-F238E27FC236}">
                <a16:creationId xmlns:a16="http://schemas.microsoft.com/office/drawing/2014/main" id="{3DFF65CB-7931-470C-967D-763B1B15420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8769" t="9001" r="26133" b="9700"/>
          <a:stretch/>
        </p:blipFill>
        <p:spPr bwMode="auto">
          <a:xfrm>
            <a:off x="4549044" y="4571321"/>
            <a:ext cx="1030637" cy="1036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537009C-C638-4E5E-9E67-93C503217D6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861867" y="2711997"/>
            <a:ext cx="1490543" cy="1434005"/>
          </a:xfrm>
          <a:prstGeom prst="rect">
            <a:avLst/>
          </a:prstGeom>
        </p:spPr>
      </p:pic>
      <p:sp>
        <p:nvSpPr>
          <p:cNvPr id="6" name="Arrow: Left 5">
            <a:extLst>
              <a:ext uri="{FF2B5EF4-FFF2-40B4-BE49-F238E27FC236}">
                <a16:creationId xmlns:a16="http://schemas.microsoft.com/office/drawing/2014/main" id="{3F09F885-9570-4DDE-8260-437045BA7BC4}"/>
              </a:ext>
            </a:extLst>
          </p:cNvPr>
          <p:cNvSpPr/>
          <p:nvPr/>
        </p:nvSpPr>
        <p:spPr>
          <a:xfrm rot="10800000">
            <a:off x="4004886" y="3407833"/>
            <a:ext cx="1040526" cy="465016"/>
          </a:xfrm>
          <a:prstGeom prst="lef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2683CDC-3585-4000-BF4B-5A6AB22E18A8}"/>
              </a:ext>
            </a:extLst>
          </p:cNvPr>
          <p:cNvSpPr txBox="1"/>
          <p:nvPr/>
        </p:nvSpPr>
        <p:spPr>
          <a:xfrm>
            <a:off x="5641080" y="6300025"/>
            <a:ext cx="2543021" cy="461665"/>
          </a:xfrm>
          <a:prstGeom prst="rect">
            <a:avLst/>
          </a:prstGeom>
          <a:noFill/>
        </p:spPr>
        <p:txBody>
          <a:bodyPr wrap="square" rtlCol="0">
            <a:spAutoFit/>
          </a:bodyPr>
          <a:lstStyle/>
          <a:p>
            <a:pPr algn="ctr"/>
            <a:r>
              <a:rPr lang="en-US" sz="2400"/>
              <a:t>Researchers</a:t>
            </a:r>
          </a:p>
        </p:txBody>
      </p:sp>
      <p:sp>
        <p:nvSpPr>
          <p:cNvPr id="20" name="TextBox 19">
            <a:extLst>
              <a:ext uri="{FF2B5EF4-FFF2-40B4-BE49-F238E27FC236}">
                <a16:creationId xmlns:a16="http://schemas.microsoft.com/office/drawing/2014/main" id="{4FBDBACA-8FD1-4687-8087-F4799F3BDF4F}"/>
              </a:ext>
            </a:extLst>
          </p:cNvPr>
          <p:cNvSpPr txBox="1"/>
          <p:nvPr/>
        </p:nvSpPr>
        <p:spPr>
          <a:xfrm>
            <a:off x="181085" y="6183610"/>
            <a:ext cx="1635336" cy="461665"/>
          </a:xfrm>
          <a:prstGeom prst="rect">
            <a:avLst/>
          </a:prstGeom>
          <a:noFill/>
        </p:spPr>
        <p:txBody>
          <a:bodyPr wrap="square" rtlCol="0">
            <a:spAutoFit/>
          </a:bodyPr>
          <a:lstStyle/>
          <a:p>
            <a:pPr algn="ctr"/>
            <a:r>
              <a:rPr lang="en-US" sz="2400" dirty="0"/>
              <a:t>Patients</a:t>
            </a:r>
          </a:p>
        </p:txBody>
      </p:sp>
      <p:sp>
        <p:nvSpPr>
          <p:cNvPr id="21" name="Arrow: Left 20">
            <a:extLst>
              <a:ext uri="{FF2B5EF4-FFF2-40B4-BE49-F238E27FC236}">
                <a16:creationId xmlns:a16="http://schemas.microsoft.com/office/drawing/2014/main" id="{A8D99F40-68BD-4078-BA6E-44EF3B25C26E}"/>
              </a:ext>
            </a:extLst>
          </p:cNvPr>
          <p:cNvSpPr/>
          <p:nvPr/>
        </p:nvSpPr>
        <p:spPr>
          <a:xfrm rot="7085680">
            <a:off x="860163" y="4855377"/>
            <a:ext cx="484477"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ow can IT tools improve patient education? - ALSAD">
            <a:extLst>
              <a:ext uri="{FF2B5EF4-FFF2-40B4-BE49-F238E27FC236}">
                <a16:creationId xmlns:a16="http://schemas.microsoft.com/office/drawing/2014/main" id="{6C3D97AA-1D68-4534-838D-3E626E53EAA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969" r="18207"/>
          <a:stretch/>
        </p:blipFill>
        <p:spPr bwMode="auto">
          <a:xfrm>
            <a:off x="374303" y="5085061"/>
            <a:ext cx="1153754" cy="10897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1DCCC4D-4677-4AB4-8E9A-9FF637F4B9EA}"/>
              </a:ext>
            </a:extLst>
          </p:cNvPr>
          <p:cNvGrpSpPr/>
          <p:nvPr/>
        </p:nvGrpSpPr>
        <p:grpSpPr>
          <a:xfrm>
            <a:off x="1472123" y="5116225"/>
            <a:ext cx="1738374" cy="1361537"/>
            <a:chOff x="7622516" y="4767982"/>
            <a:chExt cx="2553766" cy="2000172"/>
          </a:xfrm>
        </p:grpSpPr>
        <p:sp>
          <p:nvSpPr>
            <p:cNvPr id="2" name="Oval 1">
              <a:extLst>
                <a:ext uri="{FF2B5EF4-FFF2-40B4-BE49-F238E27FC236}">
                  <a16:creationId xmlns:a16="http://schemas.microsoft.com/office/drawing/2014/main" id="{A8293967-B032-440D-AC24-08E14452E622}"/>
                </a:ext>
              </a:extLst>
            </p:cNvPr>
            <p:cNvSpPr/>
            <p:nvPr/>
          </p:nvSpPr>
          <p:spPr>
            <a:xfrm>
              <a:off x="8052601" y="4767982"/>
              <a:ext cx="1432216" cy="142257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Anthem Blue Cross &amp; Blue Shield Quotes - Hyers &amp; Associates">
              <a:extLst>
                <a:ext uri="{FF2B5EF4-FFF2-40B4-BE49-F238E27FC236}">
                  <a16:creationId xmlns:a16="http://schemas.microsoft.com/office/drawing/2014/main" id="{B0DBB6CA-A9C0-4DEE-B93A-DCE3A52D9FB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2756" b="38875"/>
            <a:stretch/>
          </p:blipFill>
          <p:spPr bwMode="auto">
            <a:xfrm>
              <a:off x="8090767" y="5159748"/>
              <a:ext cx="1355884" cy="69967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2BA6AFF-AF28-407F-BC7C-34278BF78CFB}"/>
                </a:ext>
              </a:extLst>
            </p:cNvPr>
            <p:cNvSpPr txBox="1"/>
            <p:nvPr/>
          </p:nvSpPr>
          <p:spPr>
            <a:xfrm>
              <a:off x="7622516" y="6089943"/>
              <a:ext cx="2553766" cy="678211"/>
            </a:xfrm>
            <a:prstGeom prst="rect">
              <a:avLst/>
            </a:prstGeom>
            <a:noFill/>
          </p:spPr>
          <p:txBody>
            <a:bodyPr wrap="square" rtlCol="0">
              <a:spAutoFit/>
            </a:bodyPr>
            <a:lstStyle/>
            <a:p>
              <a:pPr algn="ctr"/>
              <a:r>
                <a:rPr lang="en-US" sz="2400"/>
                <a:t>Insurance</a:t>
              </a:r>
            </a:p>
          </p:txBody>
        </p:sp>
      </p:grpSp>
      <p:pic>
        <p:nvPicPr>
          <p:cNvPr id="8" name="Picture 7">
            <a:extLst>
              <a:ext uri="{FF2B5EF4-FFF2-40B4-BE49-F238E27FC236}">
                <a16:creationId xmlns:a16="http://schemas.microsoft.com/office/drawing/2014/main" id="{06694515-8B98-46CB-ACCB-9ECF0E953C43}"/>
              </a:ext>
            </a:extLst>
          </p:cNvPr>
          <p:cNvPicPr>
            <a:picLocks noChangeAspect="1"/>
          </p:cNvPicPr>
          <p:nvPr/>
        </p:nvPicPr>
        <p:blipFill>
          <a:blip r:embed="rId12"/>
          <a:stretch>
            <a:fillRect/>
          </a:stretch>
        </p:blipFill>
        <p:spPr>
          <a:xfrm>
            <a:off x="7738214" y="4646503"/>
            <a:ext cx="779180" cy="7971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7" name="TextBox 26">
            <a:extLst>
              <a:ext uri="{FF2B5EF4-FFF2-40B4-BE49-F238E27FC236}">
                <a16:creationId xmlns:a16="http://schemas.microsoft.com/office/drawing/2014/main" id="{714BB565-806C-4F10-8EB3-2E313C3C707F}"/>
              </a:ext>
            </a:extLst>
          </p:cNvPr>
          <p:cNvSpPr txBox="1"/>
          <p:nvPr/>
        </p:nvSpPr>
        <p:spPr>
          <a:xfrm>
            <a:off x="7511486" y="5406360"/>
            <a:ext cx="1685764" cy="461665"/>
          </a:xfrm>
          <a:prstGeom prst="rect">
            <a:avLst/>
          </a:prstGeom>
          <a:noFill/>
        </p:spPr>
        <p:txBody>
          <a:bodyPr wrap="square" rtlCol="0">
            <a:spAutoFit/>
          </a:bodyPr>
          <a:lstStyle/>
          <a:p>
            <a:pPr algn="ctr"/>
            <a:r>
              <a:rPr lang="en-US" sz="2400"/>
              <a:t>Physicians</a:t>
            </a:r>
          </a:p>
        </p:txBody>
      </p:sp>
      <p:sp>
        <p:nvSpPr>
          <p:cNvPr id="7" name="AutoShape 2" descr="Amazon drops word mark in new app icon, fully embracing the smile logo">
            <a:extLst>
              <a:ext uri="{FF2B5EF4-FFF2-40B4-BE49-F238E27FC236}">
                <a16:creationId xmlns:a16="http://schemas.microsoft.com/office/drawing/2014/main" id="{60BC2DFF-96D2-4C6F-A5C9-63490D81D4F1}"/>
              </a:ext>
            </a:extLst>
          </p:cNvPr>
          <p:cNvSpPr>
            <a:spLocks noChangeAspect="1" noChangeArrowheads="1"/>
          </p:cNvSpPr>
          <p:nvPr/>
        </p:nvSpPr>
        <p:spPr bwMode="auto">
          <a:xfrm>
            <a:off x="7097701" y="3367340"/>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Amazon drops word mark in new app icon, fully embracing the smile logo">
            <a:extLst>
              <a:ext uri="{FF2B5EF4-FFF2-40B4-BE49-F238E27FC236}">
                <a16:creationId xmlns:a16="http://schemas.microsoft.com/office/drawing/2014/main" id="{98B60DC9-120E-477E-80C5-6CCD4CB76133}"/>
              </a:ext>
            </a:extLst>
          </p:cNvPr>
          <p:cNvSpPr>
            <a:spLocks noChangeAspect="1" noChangeArrowheads="1"/>
          </p:cNvSpPr>
          <p:nvPr/>
        </p:nvSpPr>
        <p:spPr bwMode="auto">
          <a:xfrm>
            <a:off x="7250101" y="3519740"/>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Amazon Icon | Socialmedia Iconset | uiconstock">
            <a:extLst>
              <a:ext uri="{FF2B5EF4-FFF2-40B4-BE49-F238E27FC236}">
                <a16:creationId xmlns:a16="http://schemas.microsoft.com/office/drawing/2014/main" id="{5258613C-E59E-408D-90E8-217C7F162187}"/>
              </a:ext>
            </a:extLst>
          </p:cNvPr>
          <p:cNvSpPr>
            <a:spLocks noChangeAspect="1" noChangeArrowheads="1"/>
          </p:cNvSpPr>
          <p:nvPr/>
        </p:nvSpPr>
        <p:spPr bwMode="auto">
          <a:xfrm>
            <a:off x="8381997" y="4128182"/>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rrow: Left 43">
            <a:extLst>
              <a:ext uri="{FF2B5EF4-FFF2-40B4-BE49-F238E27FC236}">
                <a16:creationId xmlns:a16="http://schemas.microsoft.com/office/drawing/2014/main" id="{E684F930-6E54-4ED5-B1B4-8656618BE7E2}"/>
              </a:ext>
            </a:extLst>
          </p:cNvPr>
          <p:cNvSpPr/>
          <p:nvPr/>
        </p:nvSpPr>
        <p:spPr>
          <a:xfrm rot="2015366">
            <a:off x="2334073" y="4293567"/>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Left 44">
            <a:extLst>
              <a:ext uri="{FF2B5EF4-FFF2-40B4-BE49-F238E27FC236}">
                <a16:creationId xmlns:a16="http://schemas.microsoft.com/office/drawing/2014/main" id="{0871CDF6-9F6F-43E2-BD9F-BB38D24CD3BC}"/>
              </a:ext>
            </a:extLst>
          </p:cNvPr>
          <p:cNvSpPr/>
          <p:nvPr/>
        </p:nvSpPr>
        <p:spPr>
          <a:xfrm rot="20164268">
            <a:off x="2330135" y="3384182"/>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 45">
            <a:extLst>
              <a:ext uri="{FF2B5EF4-FFF2-40B4-BE49-F238E27FC236}">
                <a16:creationId xmlns:a16="http://schemas.microsoft.com/office/drawing/2014/main" id="{0C936ECB-96E3-4F50-8123-9D1511CD7C36}"/>
              </a:ext>
            </a:extLst>
          </p:cNvPr>
          <p:cNvSpPr/>
          <p:nvPr/>
        </p:nvSpPr>
        <p:spPr>
          <a:xfrm rot="13891180">
            <a:off x="472829" y="3062608"/>
            <a:ext cx="522954" cy="254928"/>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Amazon Logo Icon of Flat style - Available in SVG, PNG, EPS, AI &amp; Icon fonts">
            <a:extLst>
              <a:ext uri="{FF2B5EF4-FFF2-40B4-BE49-F238E27FC236}">
                <a16:creationId xmlns:a16="http://schemas.microsoft.com/office/drawing/2014/main" id="{75486071-27AF-40A4-BEE3-30666475E8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6007" y="2636852"/>
            <a:ext cx="521587" cy="521587"/>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338" name="Picture 2" descr="Instacart offers grocery delivery to your front door - Inside Business">
            <a:extLst>
              <a:ext uri="{FF2B5EF4-FFF2-40B4-BE49-F238E27FC236}">
                <a16:creationId xmlns:a16="http://schemas.microsoft.com/office/drawing/2014/main" id="{1A095673-707A-40EB-8FAF-DF2FC935858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4433" t="5109" r="17367" b="5783"/>
          <a:stretch/>
        </p:blipFill>
        <p:spPr bwMode="auto">
          <a:xfrm>
            <a:off x="2670973" y="3120798"/>
            <a:ext cx="481227" cy="451643"/>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314" name="Picture 2" descr="Amazon.com: Walgreens: Alexa Skills">
            <a:extLst>
              <a:ext uri="{FF2B5EF4-FFF2-40B4-BE49-F238E27FC236}">
                <a16:creationId xmlns:a16="http://schemas.microsoft.com/office/drawing/2014/main" id="{6D56F5B6-000B-4C2C-B169-FF2D93A3D5E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58270" y="4165271"/>
            <a:ext cx="652227" cy="65222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9CFF803E-0089-4951-A33D-6A2BCB104C9A}"/>
              </a:ext>
            </a:extLst>
          </p:cNvPr>
          <p:cNvSpPr txBox="1"/>
          <p:nvPr/>
        </p:nvSpPr>
        <p:spPr>
          <a:xfrm>
            <a:off x="678751" y="2511333"/>
            <a:ext cx="1905781" cy="369332"/>
          </a:xfrm>
          <a:prstGeom prst="rect">
            <a:avLst/>
          </a:prstGeom>
          <a:noFill/>
        </p:spPr>
        <p:txBody>
          <a:bodyPr wrap="square">
            <a:spAutoFit/>
          </a:bodyPr>
          <a:lstStyle/>
          <a:p>
            <a:r>
              <a:rPr lang="en-US" dirty="0"/>
              <a:t>Supplements</a:t>
            </a:r>
          </a:p>
        </p:txBody>
      </p:sp>
      <p:sp>
        <p:nvSpPr>
          <p:cNvPr id="50" name="TextBox 49">
            <a:extLst>
              <a:ext uri="{FF2B5EF4-FFF2-40B4-BE49-F238E27FC236}">
                <a16:creationId xmlns:a16="http://schemas.microsoft.com/office/drawing/2014/main" id="{582A9604-B2C4-481B-9369-1D4679FEAE17}"/>
              </a:ext>
            </a:extLst>
          </p:cNvPr>
          <p:cNvSpPr txBox="1"/>
          <p:nvPr/>
        </p:nvSpPr>
        <p:spPr>
          <a:xfrm>
            <a:off x="2607995" y="3533135"/>
            <a:ext cx="1429170" cy="369332"/>
          </a:xfrm>
          <a:prstGeom prst="rect">
            <a:avLst/>
          </a:prstGeom>
          <a:noFill/>
        </p:spPr>
        <p:txBody>
          <a:bodyPr wrap="square">
            <a:spAutoFit/>
          </a:bodyPr>
          <a:lstStyle/>
          <a:p>
            <a:r>
              <a:rPr lang="en-US" sz="1800" dirty="0"/>
              <a:t>Groceries</a:t>
            </a:r>
            <a:endParaRPr lang="en-US" dirty="0"/>
          </a:p>
        </p:txBody>
      </p:sp>
      <p:sp>
        <p:nvSpPr>
          <p:cNvPr id="52" name="TextBox 51">
            <a:extLst>
              <a:ext uri="{FF2B5EF4-FFF2-40B4-BE49-F238E27FC236}">
                <a16:creationId xmlns:a16="http://schemas.microsoft.com/office/drawing/2014/main" id="{0100C0D3-7112-4406-AA43-59FB788122EF}"/>
              </a:ext>
            </a:extLst>
          </p:cNvPr>
          <p:cNvSpPr txBox="1"/>
          <p:nvPr/>
        </p:nvSpPr>
        <p:spPr>
          <a:xfrm>
            <a:off x="2404110" y="4732720"/>
            <a:ext cx="1487936" cy="369332"/>
          </a:xfrm>
          <a:prstGeom prst="rect">
            <a:avLst/>
          </a:prstGeom>
          <a:noFill/>
        </p:spPr>
        <p:txBody>
          <a:bodyPr wrap="square">
            <a:spAutoFit/>
          </a:bodyPr>
          <a:lstStyle/>
          <a:p>
            <a:r>
              <a:rPr lang="en-US" dirty="0"/>
              <a:t>Medications</a:t>
            </a:r>
          </a:p>
        </p:txBody>
      </p:sp>
      <p:sp>
        <p:nvSpPr>
          <p:cNvPr id="53" name="Arrow: Left 52">
            <a:extLst>
              <a:ext uri="{FF2B5EF4-FFF2-40B4-BE49-F238E27FC236}">
                <a16:creationId xmlns:a16="http://schemas.microsoft.com/office/drawing/2014/main" id="{61832BD1-AF5F-42DA-B381-9187F1C88091}"/>
              </a:ext>
            </a:extLst>
          </p:cNvPr>
          <p:cNvSpPr/>
          <p:nvPr/>
        </p:nvSpPr>
        <p:spPr>
          <a:xfrm rot="10800000">
            <a:off x="8225427" y="3411186"/>
            <a:ext cx="1043394" cy="461663"/>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Table&#10;&#10;Description automatically generated">
            <a:extLst>
              <a:ext uri="{FF2B5EF4-FFF2-40B4-BE49-F238E27FC236}">
                <a16:creationId xmlns:a16="http://schemas.microsoft.com/office/drawing/2014/main" id="{D9C12293-A6E2-438D-80CB-35A2DE46B22E}"/>
              </a:ext>
            </a:extLst>
          </p:cNvPr>
          <p:cNvPicPr>
            <a:picLocks noChangeAspect="1"/>
          </p:cNvPicPr>
          <p:nvPr/>
        </p:nvPicPr>
        <p:blipFill rotWithShape="1">
          <a:blip r:embed="rId16">
            <a:extLst>
              <a:ext uri="{28A0092B-C50C-407E-A947-70E740481C1C}">
                <a14:useLocalDpi xmlns:a14="http://schemas.microsoft.com/office/drawing/2010/main" val="0"/>
              </a:ext>
            </a:extLst>
          </a:blip>
          <a:srcRect b="46920"/>
          <a:stretch/>
        </p:blipFill>
        <p:spPr>
          <a:xfrm>
            <a:off x="9636334" y="2947399"/>
            <a:ext cx="1782960" cy="2168826"/>
          </a:xfrm>
          <a:prstGeom prst="rect">
            <a:avLst/>
          </a:prstGeom>
          <a:ln>
            <a:noFill/>
          </a:ln>
          <a:effectLst>
            <a:outerShdw blurRad="292100" dist="139700" dir="2700000" algn="tl" rotWithShape="0">
              <a:srgbClr val="333333">
                <a:alpha val="65000"/>
              </a:srgbClr>
            </a:outerShdw>
          </a:effectLst>
        </p:spPr>
      </p:pic>
      <p:sp>
        <p:nvSpPr>
          <p:cNvPr id="51" name="TextBox 50">
            <a:extLst>
              <a:ext uri="{FF2B5EF4-FFF2-40B4-BE49-F238E27FC236}">
                <a16:creationId xmlns:a16="http://schemas.microsoft.com/office/drawing/2014/main" id="{13AA9D28-2834-49CF-8735-CC66549F9F13}"/>
              </a:ext>
            </a:extLst>
          </p:cNvPr>
          <p:cNvSpPr txBox="1"/>
          <p:nvPr/>
        </p:nvSpPr>
        <p:spPr>
          <a:xfrm>
            <a:off x="307113" y="851915"/>
            <a:ext cx="3291260" cy="1077218"/>
          </a:xfrm>
          <a:prstGeom prst="rect">
            <a:avLst/>
          </a:prstGeom>
          <a:noFill/>
        </p:spPr>
        <p:txBody>
          <a:bodyPr wrap="square">
            <a:spAutoFit/>
          </a:bodyPr>
          <a:lstStyle/>
          <a:p>
            <a:pPr algn="ctr"/>
            <a:r>
              <a:rPr lang="en-US" sz="3200" b="1" i="0" dirty="0">
                <a:solidFill>
                  <a:srgbClr val="1B1F2E"/>
                </a:solidFill>
                <a:effectLst/>
                <a:latin typeface="poppins"/>
              </a:rPr>
              <a:t>1. Participants Share Data</a:t>
            </a:r>
          </a:p>
        </p:txBody>
      </p:sp>
      <p:sp>
        <p:nvSpPr>
          <p:cNvPr id="55" name="TextBox 54">
            <a:extLst>
              <a:ext uri="{FF2B5EF4-FFF2-40B4-BE49-F238E27FC236}">
                <a16:creationId xmlns:a16="http://schemas.microsoft.com/office/drawing/2014/main" id="{9F02B538-D253-4388-B6B6-A0FFEEAE65FD}"/>
              </a:ext>
            </a:extLst>
          </p:cNvPr>
          <p:cNvSpPr txBox="1"/>
          <p:nvPr/>
        </p:nvSpPr>
        <p:spPr>
          <a:xfrm>
            <a:off x="4727337" y="569560"/>
            <a:ext cx="3264383" cy="1569660"/>
          </a:xfrm>
          <a:prstGeom prst="rect">
            <a:avLst/>
          </a:prstGeom>
          <a:noFill/>
        </p:spPr>
        <p:txBody>
          <a:bodyPr wrap="square">
            <a:spAutoFit/>
          </a:bodyPr>
          <a:lstStyle/>
          <a:p>
            <a:pPr algn="ctr"/>
            <a:r>
              <a:rPr lang="en-US" sz="3200" b="1" i="0" dirty="0">
                <a:solidFill>
                  <a:srgbClr val="1B1F2E"/>
                </a:solidFill>
                <a:effectLst/>
                <a:latin typeface="poppins"/>
              </a:rPr>
              <a:t>2. Researchers Make Discoveries</a:t>
            </a:r>
          </a:p>
        </p:txBody>
      </p:sp>
      <p:sp>
        <p:nvSpPr>
          <p:cNvPr id="56" name="TextBox 55">
            <a:extLst>
              <a:ext uri="{FF2B5EF4-FFF2-40B4-BE49-F238E27FC236}">
                <a16:creationId xmlns:a16="http://schemas.microsoft.com/office/drawing/2014/main" id="{1AB4DC53-6439-49C0-A83A-5561F9CC7736}"/>
              </a:ext>
            </a:extLst>
          </p:cNvPr>
          <p:cNvSpPr txBox="1"/>
          <p:nvPr/>
        </p:nvSpPr>
        <p:spPr>
          <a:xfrm>
            <a:off x="8771044" y="158813"/>
            <a:ext cx="3113843" cy="2062103"/>
          </a:xfrm>
          <a:prstGeom prst="rect">
            <a:avLst/>
          </a:prstGeom>
          <a:noFill/>
        </p:spPr>
        <p:txBody>
          <a:bodyPr wrap="square">
            <a:spAutoFit/>
          </a:bodyPr>
          <a:lstStyle/>
          <a:p>
            <a:pPr algn="ctr"/>
            <a:r>
              <a:rPr lang="en-US" sz="3200" b="1" i="0" dirty="0">
                <a:solidFill>
                  <a:srgbClr val="1B1F2E"/>
                </a:solidFill>
                <a:effectLst/>
                <a:latin typeface="poppins"/>
              </a:rPr>
              <a:t>3. New Ways to Prevent and Alleviate Disease</a:t>
            </a:r>
          </a:p>
        </p:txBody>
      </p:sp>
    </p:spTree>
    <p:custDataLst>
      <p:tags r:id="rId1"/>
    </p:custDataLst>
    <p:extLst>
      <p:ext uri="{BB962C8B-B14F-4D97-AF65-F5344CB8AC3E}">
        <p14:creationId xmlns:p14="http://schemas.microsoft.com/office/powerpoint/2010/main" val="442211848"/>
      </p:ext>
    </p:extLst>
  </p:cSld>
  <p:clrMapOvr>
    <a:masterClrMapping/>
  </p:clrMapOvr>
  <mc:AlternateContent xmlns:mc="http://schemas.openxmlformats.org/markup-compatibility/2006" xmlns:p14="http://schemas.microsoft.com/office/powerpoint/2010/main">
    <mc:Choice Requires="p14">
      <p:transition spd="slow" p14:dur="2000" advTm="20318"/>
    </mc:Choice>
    <mc:Fallback xmlns="">
      <p:transition spd="slow" advTm="20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4" grpId="0" animBg="1"/>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C2B4D7-6680-4F98-8343-7E4C19DFF83D}"/>
              </a:ext>
            </a:extLst>
          </p:cNvPr>
          <p:cNvPicPr>
            <a:picLocks noChangeAspect="1"/>
          </p:cNvPicPr>
          <p:nvPr/>
        </p:nvPicPr>
        <p:blipFill>
          <a:blip r:embed="rId2"/>
          <a:stretch>
            <a:fillRect/>
          </a:stretch>
        </p:blipFill>
        <p:spPr>
          <a:xfrm>
            <a:off x="1105567" y="1483568"/>
            <a:ext cx="9980865" cy="3749642"/>
          </a:xfrm>
          <a:prstGeom prst="rect">
            <a:avLst/>
          </a:prstGeom>
        </p:spPr>
      </p:pic>
    </p:spTree>
    <p:extLst>
      <p:ext uri="{BB962C8B-B14F-4D97-AF65-F5344CB8AC3E}">
        <p14:creationId xmlns:p14="http://schemas.microsoft.com/office/powerpoint/2010/main" val="2310171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294350-98A4-4502-B369-142494776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914" y="642937"/>
            <a:ext cx="6667500" cy="557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8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DF5111F-9E09-44FF-8C70-BBC398048A89}"/>
              </a:ext>
            </a:extLst>
          </p:cNvPr>
          <p:cNvSpPr/>
          <p:nvPr/>
        </p:nvSpPr>
        <p:spPr>
          <a:xfrm>
            <a:off x="166077" y="1333299"/>
            <a:ext cx="5542265" cy="5252844"/>
          </a:xfrm>
          <a:prstGeom prst="ellipse">
            <a:avLst/>
          </a:prstGeom>
          <a:solidFill>
            <a:srgbClr val="E52C1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F31B2749-B528-4C3F-BD72-54670BD4F367}"/>
              </a:ext>
            </a:extLst>
          </p:cNvPr>
          <p:cNvSpPr/>
          <p:nvPr/>
        </p:nvSpPr>
        <p:spPr>
          <a:xfrm>
            <a:off x="4313491" y="5346839"/>
            <a:ext cx="375323" cy="355723"/>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C7DD3CF0-03D5-4C9A-B7A5-953F52076D2F}"/>
              </a:ext>
            </a:extLst>
          </p:cNvPr>
          <p:cNvSpPr txBox="1"/>
          <p:nvPr/>
        </p:nvSpPr>
        <p:spPr>
          <a:xfrm>
            <a:off x="568170" y="2205395"/>
            <a:ext cx="4873841" cy="1754326"/>
          </a:xfrm>
          <a:prstGeom prst="rect">
            <a:avLst/>
          </a:prstGeom>
          <a:noFill/>
        </p:spPr>
        <p:txBody>
          <a:bodyPr wrap="square" rtlCol="0">
            <a:spAutoFit/>
          </a:bodyPr>
          <a:lstStyle/>
          <a:p>
            <a:pPr algn="ctr"/>
            <a:r>
              <a:rPr lang="en-US" sz="5400" dirty="0">
                <a:latin typeface="Arial Nova" panose="020B0504020202020204" pitchFamily="34" charset="0"/>
              </a:rPr>
              <a:t>HOW MUCH DATA I HAVE </a:t>
            </a:r>
          </a:p>
        </p:txBody>
      </p:sp>
      <p:sp>
        <p:nvSpPr>
          <p:cNvPr id="6" name="TextBox 5">
            <a:extLst>
              <a:ext uri="{FF2B5EF4-FFF2-40B4-BE49-F238E27FC236}">
                <a16:creationId xmlns:a16="http://schemas.microsoft.com/office/drawing/2014/main" id="{353649C3-A795-4C81-A1F4-FC138E92A19F}"/>
              </a:ext>
            </a:extLst>
          </p:cNvPr>
          <p:cNvSpPr txBox="1"/>
          <p:nvPr/>
        </p:nvSpPr>
        <p:spPr>
          <a:xfrm>
            <a:off x="166161" y="4158017"/>
            <a:ext cx="4255001" cy="1384995"/>
          </a:xfrm>
          <a:prstGeom prst="rect">
            <a:avLst/>
          </a:prstGeom>
          <a:noFill/>
        </p:spPr>
        <p:txBody>
          <a:bodyPr wrap="square" rtlCol="0">
            <a:spAutoFit/>
          </a:bodyPr>
          <a:lstStyle/>
          <a:p>
            <a:pPr algn="ctr"/>
            <a:r>
              <a:rPr lang="en-US" sz="2800" dirty="0">
                <a:latin typeface="Arial Nova" panose="020B0504020202020204" pitchFamily="34" charset="0"/>
              </a:rPr>
              <a:t>HOW MUCH I CAN CURRENTLY  SHARE WITH ALL OF US</a:t>
            </a:r>
          </a:p>
        </p:txBody>
      </p:sp>
      <p:cxnSp>
        <p:nvCxnSpPr>
          <p:cNvPr id="7" name="Straight Arrow Connector 6">
            <a:extLst>
              <a:ext uri="{FF2B5EF4-FFF2-40B4-BE49-F238E27FC236}">
                <a16:creationId xmlns:a16="http://schemas.microsoft.com/office/drawing/2014/main" id="{61719059-E2B7-4E22-A662-F8A2D652B2B2}"/>
              </a:ext>
            </a:extLst>
          </p:cNvPr>
          <p:cNvCxnSpPr/>
          <p:nvPr/>
        </p:nvCxnSpPr>
        <p:spPr>
          <a:xfrm>
            <a:off x="2503502" y="5543012"/>
            <a:ext cx="169563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2" descr="All Of Us Research Program">
            <a:extLst>
              <a:ext uri="{FF2B5EF4-FFF2-40B4-BE49-F238E27FC236}">
                <a16:creationId xmlns:a16="http://schemas.microsoft.com/office/drawing/2014/main" id="{10B9E97C-312A-4839-BB14-366FD098E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5607" y="3959721"/>
            <a:ext cx="2816685" cy="9977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ow to Export Large WordPress Databases and Speed Up the Process •">
            <a:extLst>
              <a:ext uri="{FF2B5EF4-FFF2-40B4-BE49-F238E27FC236}">
                <a16:creationId xmlns:a16="http://schemas.microsoft.com/office/drawing/2014/main" id="{06D45202-F52B-476B-A99E-351073FD32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7295" y="4831816"/>
            <a:ext cx="4048628" cy="18798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B4069DC-EFDB-4F05-9C67-B7014412105D}"/>
              </a:ext>
            </a:extLst>
          </p:cNvPr>
          <p:cNvSpPr txBox="1"/>
          <p:nvPr/>
        </p:nvSpPr>
        <p:spPr>
          <a:xfrm>
            <a:off x="461639" y="120115"/>
            <a:ext cx="11070453" cy="830997"/>
          </a:xfrm>
          <a:prstGeom prst="rect">
            <a:avLst/>
          </a:prstGeom>
          <a:noFill/>
        </p:spPr>
        <p:txBody>
          <a:bodyPr wrap="square" rtlCol="0">
            <a:spAutoFit/>
          </a:bodyPr>
          <a:lstStyle/>
          <a:p>
            <a:r>
              <a:rPr lang="en-US" sz="4800" dirty="0"/>
              <a:t>Step 1 – Build Largest Health Database</a:t>
            </a:r>
          </a:p>
        </p:txBody>
      </p:sp>
      <p:sp>
        <p:nvSpPr>
          <p:cNvPr id="5" name="Arrow: Right 4">
            <a:extLst>
              <a:ext uri="{FF2B5EF4-FFF2-40B4-BE49-F238E27FC236}">
                <a16:creationId xmlns:a16="http://schemas.microsoft.com/office/drawing/2014/main" id="{F24AE1D3-AF48-46E9-A11A-545B0FDA27EE}"/>
              </a:ext>
            </a:extLst>
          </p:cNvPr>
          <p:cNvSpPr/>
          <p:nvPr/>
        </p:nvSpPr>
        <p:spPr>
          <a:xfrm>
            <a:off x="4818505" y="5308870"/>
            <a:ext cx="4048627" cy="559108"/>
          </a:xfrm>
          <a:prstGeom prst="rightArrow">
            <a:avLst/>
          </a:prstGeom>
          <a:solidFill>
            <a:srgbClr val="E52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Nova" panose="020B0504020202020204" pitchFamily="34" charset="0"/>
              </a:rPr>
              <a:t>Fitbit &amp; Surveys</a:t>
            </a:r>
          </a:p>
        </p:txBody>
      </p:sp>
    </p:spTree>
    <p:extLst>
      <p:ext uri="{BB962C8B-B14F-4D97-AF65-F5344CB8AC3E}">
        <p14:creationId xmlns:p14="http://schemas.microsoft.com/office/powerpoint/2010/main" val="93613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DF5111F-9E09-44FF-8C70-BBC398048A89}"/>
              </a:ext>
            </a:extLst>
          </p:cNvPr>
          <p:cNvSpPr/>
          <p:nvPr/>
        </p:nvSpPr>
        <p:spPr>
          <a:xfrm>
            <a:off x="394856" y="2420560"/>
            <a:ext cx="3538916" cy="3354111"/>
          </a:xfrm>
          <a:prstGeom prst="ellipse">
            <a:avLst/>
          </a:prstGeom>
          <a:solidFill>
            <a:srgbClr val="E52C1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F31B2749-B528-4C3F-BD72-54670BD4F367}"/>
              </a:ext>
            </a:extLst>
          </p:cNvPr>
          <p:cNvSpPr/>
          <p:nvPr/>
        </p:nvSpPr>
        <p:spPr>
          <a:xfrm>
            <a:off x="4313491" y="5346839"/>
            <a:ext cx="375323" cy="355723"/>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C7DD3CF0-03D5-4C9A-B7A5-953F52076D2F}"/>
              </a:ext>
            </a:extLst>
          </p:cNvPr>
          <p:cNvSpPr txBox="1"/>
          <p:nvPr/>
        </p:nvSpPr>
        <p:spPr>
          <a:xfrm>
            <a:off x="562676" y="2697231"/>
            <a:ext cx="3107184" cy="2800767"/>
          </a:xfrm>
          <a:prstGeom prst="rect">
            <a:avLst/>
          </a:prstGeom>
          <a:noFill/>
        </p:spPr>
        <p:txBody>
          <a:bodyPr wrap="square" rtlCol="0">
            <a:spAutoFit/>
          </a:bodyPr>
          <a:lstStyle/>
          <a:p>
            <a:pPr algn="ctr"/>
            <a:r>
              <a:rPr lang="en-US" sz="4400" dirty="0">
                <a:latin typeface="Arial Nova" panose="020B0504020202020204" pitchFamily="34" charset="0"/>
              </a:rPr>
              <a:t>HOW MUCH DATA I HAVE </a:t>
            </a:r>
          </a:p>
        </p:txBody>
      </p:sp>
      <p:pic>
        <p:nvPicPr>
          <p:cNvPr id="9" name="Picture 2" descr="All Of Us Research Program">
            <a:extLst>
              <a:ext uri="{FF2B5EF4-FFF2-40B4-BE49-F238E27FC236}">
                <a16:creationId xmlns:a16="http://schemas.microsoft.com/office/drawing/2014/main" id="{10B9E97C-312A-4839-BB14-366FD098E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5506" y="2151180"/>
            <a:ext cx="2816685" cy="9977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ow to Export Large WordPress Databases and Speed Up the Process •">
            <a:extLst>
              <a:ext uri="{FF2B5EF4-FFF2-40B4-BE49-F238E27FC236}">
                <a16:creationId xmlns:a16="http://schemas.microsoft.com/office/drawing/2014/main" id="{06D45202-F52B-476B-A99E-351073FD32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458" t="10264" r="21407" b="5676"/>
          <a:stretch/>
        </p:blipFill>
        <p:spPr bwMode="auto">
          <a:xfrm>
            <a:off x="8966447" y="3766614"/>
            <a:ext cx="2272684" cy="15802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B4069DC-EFDB-4F05-9C67-B7014412105D}"/>
              </a:ext>
            </a:extLst>
          </p:cNvPr>
          <p:cNvSpPr txBox="1"/>
          <p:nvPr/>
        </p:nvSpPr>
        <p:spPr>
          <a:xfrm>
            <a:off x="461639" y="120115"/>
            <a:ext cx="11070453" cy="830997"/>
          </a:xfrm>
          <a:prstGeom prst="rect">
            <a:avLst/>
          </a:prstGeom>
          <a:noFill/>
        </p:spPr>
        <p:txBody>
          <a:bodyPr wrap="square" rtlCol="0">
            <a:spAutoFit/>
          </a:bodyPr>
          <a:lstStyle/>
          <a:p>
            <a:r>
              <a:rPr lang="en-US" sz="4800" dirty="0"/>
              <a:t>Step 1 – Build Largest Health Database</a:t>
            </a:r>
          </a:p>
        </p:txBody>
      </p:sp>
      <p:sp>
        <p:nvSpPr>
          <p:cNvPr id="5" name="Arrow: Right 4">
            <a:extLst>
              <a:ext uri="{FF2B5EF4-FFF2-40B4-BE49-F238E27FC236}">
                <a16:creationId xmlns:a16="http://schemas.microsoft.com/office/drawing/2014/main" id="{F24AE1D3-AF48-46E9-A11A-545B0FDA27EE}"/>
              </a:ext>
            </a:extLst>
          </p:cNvPr>
          <p:cNvSpPr/>
          <p:nvPr/>
        </p:nvSpPr>
        <p:spPr>
          <a:xfrm>
            <a:off x="4313491" y="1305017"/>
            <a:ext cx="4043877" cy="5291092"/>
          </a:xfrm>
          <a:prstGeom prst="rightArrow">
            <a:avLst>
              <a:gd name="adj1" fmla="val 50000"/>
              <a:gd name="adj2" fmla="val 50000"/>
            </a:avLst>
          </a:prstGeom>
          <a:solidFill>
            <a:srgbClr val="E52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rial Nova" panose="020B0504020202020204" pitchFamily="34" charset="0"/>
              </a:rPr>
              <a:t>VUMC Data and Research Center API</a:t>
            </a:r>
          </a:p>
        </p:txBody>
      </p:sp>
    </p:spTree>
    <p:extLst>
      <p:ext uri="{BB962C8B-B14F-4D97-AF65-F5344CB8AC3E}">
        <p14:creationId xmlns:p14="http://schemas.microsoft.com/office/powerpoint/2010/main" val="234460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966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339"/>
            <a:ext cx="12192000" cy="6823321"/>
          </a:xfrm>
          <a:prstGeom prst="rect">
            <a:avLst/>
          </a:prstGeom>
        </p:spPr>
      </p:pic>
      <p:sp>
        <p:nvSpPr>
          <p:cNvPr id="13" name="TextBox 12"/>
          <p:cNvSpPr txBox="1"/>
          <p:nvPr/>
        </p:nvSpPr>
        <p:spPr>
          <a:xfrm>
            <a:off x="262599" y="127524"/>
            <a:ext cx="11436981" cy="707886"/>
          </a:xfrm>
          <a:prstGeom prst="rect">
            <a:avLst/>
          </a:prstGeom>
          <a:noFill/>
        </p:spPr>
        <p:txBody>
          <a:bodyPr wrap="square" rtlCol="0">
            <a:spAutoFit/>
          </a:bodyPr>
          <a:lstStyle/>
          <a:p>
            <a:pPr algn="ctr"/>
            <a:r>
              <a:rPr lang="en-US" sz="4000">
                <a:solidFill>
                  <a:srgbClr val="216FD4"/>
                </a:solidFill>
                <a:latin typeface="Nexa Light" panose="02000000000000000000" pitchFamily="50" charset="0"/>
                <a:cs typeface="Lao UI" panose="020B0502040204020203" pitchFamily="34" charset="0"/>
              </a:rPr>
              <a:t>CHRONIC DISEASES</a:t>
            </a:r>
          </a:p>
        </p:txBody>
      </p:sp>
      <p:sp>
        <p:nvSpPr>
          <p:cNvPr id="14" name="Oval 13"/>
          <p:cNvSpPr/>
          <p:nvPr/>
        </p:nvSpPr>
        <p:spPr>
          <a:xfrm>
            <a:off x="1417828" y="2176677"/>
            <a:ext cx="3163052" cy="2997875"/>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535305" y="2917213"/>
            <a:ext cx="2928098" cy="1569660"/>
          </a:xfrm>
          <a:prstGeom prst="rect">
            <a:avLst/>
          </a:prstGeom>
          <a:noFill/>
        </p:spPr>
        <p:txBody>
          <a:bodyPr wrap="square" rtlCol="0">
            <a:spAutoFit/>
          </a:bodyPr>
          <a:lstStyle/>
          <a:p>
            <a:pPr algn="ctr"/>
            <a:r>
              <a:rPr lang="en-US" sz="4000" dirty="0">
                <a:solidFill>
                  <a:srgbClr val="EAEAEA"/>
                </a:solidFill>
                <a:latin typeface="Nexa Light" panose="02000000000000000000" pitchFamily="50" charset="0"/>
              </a:rPr>
              <a:t>Dementia</a:t>
            </a:r>
          </a:p>
          <a:p>
            <a:pPr algn="ctr"/>
            <a:r>
              <a:rPr lang="en-US" sz="2800" dirty="0">
                <a:solidFill>
                  <a:srgbClr val="EAEAEA"/>
                </a:solidFill>
                <a:latin typeface="Nexa Light" panose="02000000000000000000" pitchFamily="50" charset="0"/>
              </a:rPr>
              <a:t>50 million sufferers</a:t>
            </a:r>
          </a:p>
        </p:txBody>
      </p:sp>
      <p:sp>
        <p:nvSpPr>
          <p:cNvPr id="16" name="Oval 15"/>
          <p:cNvSpPr/>
          <p:nvPr/>
        </p:nvSpPr>
        <p:spPr>
          <a:xfrm>
            <a:off x="6704627" y="2176677"/>
            <a:ext cx="3038968" cy="3110823"/>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866956" y="2668566"/>
            <a:ext cx="2749849" cy="2308324"/>
          </a:xfrm>
          <a:prstGeom prst="rect">
            <a:avLst/>
          </a:prstGeom>
          <a:noFill/>
        </p:spPr>
        <p:txBody>
          <a:bodyPr wrap="square" rtlCol="0">
            <a:spAutoFit/>
          </a:bodyPr>
          <a:lstStyle/>
          <a:p>
            <a:pPr algn="ctr"/>
            <a:r>
              <a:rPr lang="en-US" sz="4400">
                <a:solidFill>
                  <a:srgbClr val="EAEAEA"/>
                </a:solidFill>
                <a:latin typeface="Nexa Light" panose="02000000000000000000" pitchFamily="50" charset="0"/>
              </a:rPr>
              <a:t>Mental Illness</a:t>
            </a:r>
          </a:p>
          <a:p>
            <a:pPr algn="ctr"/>
            <a:r>
              <a:rPr lang="en-US" sz="2800">
                <a:solidFill>
                  <a:srgbClr val="EAEAEA"/>
                </a:solidFill>
                <a:latin typeface="Nexa Light" panose="02000000000000000000" pitchFamily="50" charset="0"/>
              </a:rPr>
              <a:t>479 million sufferers</a:t>
            </a:r>
          </a:p>
        </p:txBody>
      </p:sp>
    </p:spTree>
    <p:custDataLst>
      <p:tags r:id="rId1"/>
    </p:custDataLst>
    <p:extLst>
      <p:ext uri="{BB962C8B-B14F-4D97-AF65-F5344CB8AC3E}">
        <p14:creationId xmlns:p14="http://schemas.microsoft.com/office/powerpoint/2010/main" val="3482877543"/>
      </p:ext>
    </p:extLst>
  </p:cSld>
  <p:clrMapOvr>
    <a:masterClrMapping/>
  </p:clrMapOvr>
  <mc:AlternateContent xmlns:mc="http://schemas.openxmlformats.org/markup-compatibility/2006" xmlns:p14="http://schemas.microsoft.com/office/powerpoint/2010/main">
    <mc:Choice Requires="p14">
      <p:transition spd="slow" p14:dur="2000" advTm="20318"/>
    </mc:Choice>
    <mc:Fallback xmlns="">
      <p:transition spd="slow" advTm="20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D6DCE-ADD0-47EB-B190-9BF0F4EE7AD9}"/>
              </a:ext>
            </a:extLst>
          </p:cNvPr>
          <p:cNvSpPr>
            <a:spLocks noGrp="1"/>
          </p:cNvSpPr>
          <p:nvPr>
            <p:ph type="title" idx="4294967295"/>
          </p:nvPr>
        </p:nvSpPr>
        <p:spPr>
          <a:xfrm>
            <a:off x="859783" y="223781"/>
            <a:ext cx="10058400" cy="924038"/>
          </a:xfrm>
          <a:prstGeom prst="rect">
            <a:avLst/>
          </a:prstGeom>
        </p:spPr>
        <p:txBody>
          <a:bodyPr/>
          <a:lstStyle/>
          <a:p>
            <a:r>
              <a:rPr lang="en-US"/>
              <a:t>Why Alzheimer’s disease is bad</a:t>
            </a:r>
          </a:p>
        </p:txBody>
      </p:sp>
      <p:sp>
        <p:nvSpPr>
          <p:cNvPr id="5" name="Content Placeholder 4">
            <a:extLst>
              <a:ext uri="{FF2B5EF4-FFF2-40B4-BE49-F238E27FC236}">
                <a16:creationId xmlns:a16="http://schemas.microsoft.com/office/drawing/2014/main" id="{DC418D9F-2D68-4033-9E4C-F0C7EADE090F}"/>
              </a:ext>
            </a:extLst>
          </p:cNvPr>
          <p:cNvSpPr>
            <a:spLocks noGrp="1"/>
          </p:cNvSpPr>
          <p:nvPr>
            <p:ph idx="4294967295"/>
          </p:nvPr>
        </p:nvSpPr>
        <p:spPr>
          <a:xfrm>
            <a:off x="5993026" y="1473542"/>
            <a:ext cx="5638141" cy="4626493"/>
          </a:xfrm>
          <a:prstGeom prst="rect">
            <a:avLst/>
          </a:prstGeom>
        </p:spPr>
        <p:txBody>
          <a:bodyPr>
            <a:normAutofit fontScale="25000" lnSpcReduction="20000"/>
          </a:bodyPr>
          <a:lstStyle/>
          <a:p>
            <a:pPr>
              <a:lnSpc>
                <a:spcPct val="120000"/>
              </a:lnSpc>
            </a:pPr>
            <a:r>
              <a:rPr lang="en-US" sz="10400" dirty="0"/>
              <a:t>Potential for decades of </a:t>
            </a:r>
            <a:r>
              <a:rPr lang="en-US" sz="10400" b="1" dirty="0"/>
              <a:t>constant sheer terror, rage and confusion</a:t>
            </a:r>
          </a:p>
          <a:p>
            <a:pPr>
              <a:lnSpc>
                <a:spcPct val="120000"/>
              </a:lnSpc>
            </a:pPr>
            <a:r>
              <a:rPr lang="en-US" sz="10400" b="1" dirty="0"/>
              <a:t>Unable to </a:t>
            </a:r>
            <a:r>
              <a:rPr lang="en-US" sz="10400" dirty="0"/>
              <a:t>follow sitcoms long enough to </a:t>
            </a:r>
            <a:r>
              <a:rPr lang="en-US" sz="10400" b="1" dirty="0"/>
              <a:t>get jokes</a:t>
            </a:r>
          </a:p>
          <a:p>
            <a:pPr>
              <a:lnSpc>
                <a:spcPct val="120000"/>
              </a:lnSpc>
            </a:pPr>
            <a:r>
              <a:rPr lang="en-US" sz="10400" dirty="0"/>
              <a:t>Potential time dilation could make </a:t>
            </a:r>
            <a:r>
              <a:rPr lang="en-US" sz="10400" b="1" dirty="0"/>
              <a:t>years of this hellish existence feel like an eternity</a:t>
            </a:r>
          </a:p>
          <a:p>
            <a:pPr>
              <a:lnSpc>
                <a:spcPct val="120000"/>
              </a:lnSpc>
            </a:pPr>
            <a:r>
              <a:rPr lang="en-US" sz="10400" dirty="0"/>
              <a:t>You wouldn’t even have the </a:t>
            </a:r>
            <a:r>
              <a:rPr lang="en-US" sz="10400" b="1" dirty="0"/>
              <a:t>cognitive capability to escape </a:t>
            </a:r>
            <a:r>
              <a:rPr lang="en-US" sz="10400" dirty="0"/>
              <a:t>this living hell through suicide</a:t>
            </a:r>
          </a:p>
          <a:p>
            <a:endParaRPr lang="en-US" dirty="0"/>
          </a:p>
          <a:p>
            <a:endParaRPr lang="en-US" dirty="0"/>
          </a:p>
        </p:txBody>
      </p:sp>
      <p:sp>
        <p:nvSpPr>
          <p:cNvPr id="4" name="Slide Number Placeholder 3">
            <a:extLst>
              <a:ext uri="{FF2B5EF4-FFF2-40B4-BE49-F238E27FC236}">
                <a16:creationId xmlns:a16="http://schemas.microsoft.com/office/drawing/2014/main" id="{0920B0FE-2E27-471E-BBCD-8A27727D19A1}"/>
              </a:ext>
            </a:extLst>
          </p:cNvPr>
          <p:cNvSpPr>
            <a:spLocks noGrp="1"/>
          </p:cNvSpPr>
          <p:nvPr>
            <p:ph type="sldNum" sz="quarter" idx="4294967295"/>
          </p:nvPr>
        </p:nvSpPr>
        <p:spPr>
          <a:xfrm>
            <a:off x="11311128" y="6272784"/>
            <a:ext cx="640080" cy="365125"/>
          </a:xfrm>
          <a:prstGeom prst="rect">
            <a:avLst/>
          </a:prstGeom>
        </p:spPr>
        <p:txBody>
          <a:bodyPr/>
          <a:lstStyle/>
          <a:p>
            <a:fld id="{56B94691-C232-4A58-B9B3-FDBF2CC856FE}" type="slidenum">
              <a:rPr lang="en-US" smtClean="0"/>
              <a:t>18</a:t>
            </a:fld>
            <a:endParaRPr lang="en-US"/>
          </a:p>
        </p:txBody>
      </p:sp>
      <p:sp>
        <p:nvSpPr>
          <p:cNvPr id="6" name="Content Placeholder 4">
            <a:extLst>
              <a:ext uri="{FF2B5EF4-FFF2-40B4-BE49-F238E27FC236}">
                <a16:creationId xmlns:a16="http://schemas.microsoft.com/office/drawing/2014/main" id="{C1E90C2E-357D-4266-86E2-B62544A0EE20}"/>
              </a:ext>
            </a:extLst>
          </p:cNvPr>
          <p:cNvSpPr txBox="1">
            <a:spLocks/>
          </p:cNvSpPr>
          <p:nvPr/>
        </p:nvSpPr>
        <p:spPr>
          <a:xfrm>
            <a:off x="560833" y="1389146"/>
            <a:ext cx="4755496" cy="4626493"/>
          </a:xfrm>
          <a:prstGeom prst="rect">
            <a:avLst/>
          </a:prstGeom>
        </p:spPr>
        <p:txBody>
          <a:bodyPr vert="horz" lIns="91440" tIns="45720" rIns="91440" bIns="45720" rtlCol="0">
            <a:normAutofit fontScale="25000" lnSpcReduction="2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nSpc>
                <a:spcPct val="120000"/>
              </a:lnSpc>
            </a:pPr>
            <a:r>
              <a:rPr lang="en-US" sz="10400"/>
              <a:t>Some people live up to </a:t>
            </a:r>
            <a:r>
              <a:rPr lang="en-US" sz="10400" b="1"/>
              <a:t>20 years</a:t>
            </a:r>
            <a:r>
              <a:rPr lang="en-US" sz="10400"/>
              <a:t> with the disease</a:t>
            </a:r>
          </a:p>
          <a:p>
            <a:pPr>
              <a:lnSpc>
                <a:spcPct val="120000"/>
              </a:lnSpc>
            </a:pPr>
            <a:r>
              <a:rPr lang="en-US" sz="10400"/>
              <a:t>Loss of ability to communicate could be like decades of </a:t>
            </a:r>
            <a:r>
              <a:rPr lang="en-US" sz="10400" b="1"/>
              <a:t>solitary confinement</a:t>
            </a:r>
          </a:p>
          <a:p>
            <a:pPr>
              <a:lnSpc>
                <a:spcPct val="120000"/>
              </a:lnSpc>
            </a:pPr>
            <a:r>
              <a:rPr lang="en-US" sz="10400"/>
              <a:t>Potential decades of </a:t>
            </a:r>
            <a:r>
              <a:rPr lang="en-US" sz="10400" b="1"/>
              <a:t>constant pain</a:t>
            </a:r>
            <a:r>
              <a:rPr lang="en-US" sz="10400"/>
              <a:t> due to any co-occurring disease of aging </a:t>
            </a:r>
            <a:r>
              <a:rPr lang="en-US" sz="10400" b="1"/>
              <a:t>cannot be communicated and treated</a:t>
            </a:r>
          </a:p>
          <a:p>
            <a:endParaRPr lang="en-US"/>
          </a:p>
          <a:p>
            <a:endParaRPr lang="en-US"/>
          </a:p>
        </p:txBody>
      </p:sp>
    </p:spTree>
    <p:extLst>
      <p:ext uri="{BB962C8B-B14F-4D97-AF65-F5344CB8AC3E}">
        <p14:creationId xmlns:p14="http://schemas.microsoft.com/office/powerpoint/2010/main" val="3642925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CFF63-2014-4334-8415-A9E6206A53B1}"/>
              </a:ext>
            </a:extLst>
          </p:cNvPr>
          <p:cNvSpPr>
            <a:spLocks noGrp="1"/>
          </p:cNvSpPr>
          <p:nvPr>
            <p:ph type="title"/>
          </p:nvPr>
        </p:nvSpPr>
        <p:spPr>
          <a:xfrm>
            <a:off x="1943595" y="1684040"/>
            <a:ext cx="8138556" cy="3137342"/>
          </a:xfrm>
        </p:spPr>
        <p:txBody>
          <a:bodyPr>
            <a:noAutofit/>
          </a:bodyPr>
          <a:lstStyle/>
          <a:p>
            <a:r>
              <a:rPr lang="en-US" sz="9600" dirty="0"/>
              <a:t>Why This isn’t a hopeless, </a:t>
            </a:r>
            <a:r>
              <a:rPr lang="en-US" sz="9600" dirty="0" err="1"/>
              <a:t>IDiotic</a:t>
            </a:r>
            <a:r>
              <a:rPr lang="en-US" sz="9600" dirty="0"/>
              <a:t> Waste of time</a:t>
            </a:r>
          </a:p>
        </p:txBody>
      </p:sp>
      <p:sp>
        <p:nvSpPr>
          <p:cNvPr id="7" name="Footer Placeholder 6">
            <a:extLst>
              <a:ext uri="{FF2B5EF4-FFF2-40B4-BE49-F238E27FC236}">
                <a16:creationId xmlns:a16="http://schemas.microsoft.com/office/drawing/2014/main" id="{14A3F559-9A63-4345-83C7-41DFCEDF2E0C}"/>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2E2BE448-006D-42A5-A5EE-2058303C0257}"/>
              </a:ext>
            </a:extLst>
          </p:cNvPr>
          <p:cNvSpPr>
            <a:spLocks noGrp="1"/>
          </p:cNvSpPr>
          <p:nvPr>
            <p:ph type="sldNum" sz="quarter" idx="12"/>
          </p:nvPr>
        </p:nvSpPr>
        <p:spPr/>
        <p:txBody>
          <a:bodyPr/>
          <a:lstStyle/>
          <a:p>
            <a:fld id="{5AE1514C-5E56-4738-A1FF-4B1CFD2A3E36}" type="slidenum">
              <a:rPr lang="en-US" smtClean="0"/>
              <a:pPr/>
              <a:t>19</a:t>
            </a:fld>
            <a:endParaRPr lang="en-US"/>
          </a:p>
        </p:txBody>
      </p:sp>
    </p:spTree>
    <p:extLst>
      <p:ext uri="{BB962C8B-B14F-4D97-AF65-F5344CB8AC3E}">
        <p14:creationId xmlns:p14="http://schemas.microsoft.com/office/powerpoint/2010/main" val="3739173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TextBox 6"/>
          <p:cNvSpPr txBox="1"/>
          <p:nvPr/>
        </p:nvSpPr>
        <p:spPr>
          <a:xfrm>
            <a:off x="2090057" y="3429000"/>
            <a:ext cx="2815772" cy="2062103"/>
          </a:xfrm>
          <a:prstGeom prst="rect">
            <a:avLst/>
          </a:prstGeom>
          <a:noFill/>
        </p:spPr>
        <p:txBody>
          <a:bodyPr wrap="square" rtlCol="0">
            <a:spAutoFit/>
          </a:bodyPr>
          <a:lstStyle/>
          <a:p>
            <a:pPr algn="ctr"/>
            <a:r>
              <a:rPr lang="en-US" sz="3200">
                <a:solidFill>
                  <a:srgbClr val="EAEAEA"/>
                </a:solidFill>
                <a:latin typeface="Nexa Light" panose="02000000000000000000" pitchFamily="50" charset="0"/>
              </a:rPr>
              <a:t>Track symptoms in a fraction of a second.</a:t>
            </a:r>
          </a:p>
        </p:txBody>
      </p:sp>
      <p:sp>
        <p:nvSpPr>
          <p:cNvPr id="8" name="TextBox 7"/>
          <p:cNvSpPr txBox="1"/>
          <p:nvPr/>
        </p:nvSpPr>
        <p:spPr>
          <a:xfrm>
            <a:off x="2633608" y="756524"/>
            <a:ext cx="6924782" cy="1107996"/>
          </a:xfrm>
          <a:prstGeom prst="rect">
            <a:avLst/>
          </a:prstGeom>
          <a:noFill/>
        </p:spPr>
        <p:txBody>
          <a:bodyPr wrap="square" rtlCol="0">
            <a:spAutoFit/>
          </a:bodyPr>
          <a:lstStyle/>
          <a:p>
            <a:pPr algn="ctr"/>
            <a:r>
              <a:rPr lang="en-US" sz="6600">
                <a:solidFill>
                  <a:srgbClr val="EAEAEA"/>
                </a:solidFill>
                <a:latin typeface="Nexa Bold" panose="02000000000000000000" pitchFamily="50" charset="0"/>
              </a:rPr>
              <a:t>Track Symptoms</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529" y="2621044"/>
            <a:ext cx="1808931" cy="3215876"/>
          </a:xfrm>
          <a:prstGeom prst="rect">
            <a:avLst/>
          </a:prstGeom>
        </p:spPr>
      </p:pic>
    </p:spTree>
    <p:extLst>
      <p:ext uri="{BB962C8B-B14F-4D97-AF65-F5344CB8AC3E}">
        <p14:creationId xmlns:p14="http://schemas.microsoft.com/office/powerpoint/2010/main" val="380006526"/>
      </p:ext>
    </p:extLst>
  </p:cSld>
  <p:clrMapOvr>
    <a:masterClrMapping/>
  </p:clrMapOvr>
  <mc:AlternateContent xmlns:mc="http://schemas.openxmlformats.org/markup-compatibility/2006" xmlns:p14="http://schemas.microsoft.com/office/powerpoint/2010/main">
    <mc:Choice Requires="p14">
      <p:transition spd="slow" p14:dur="2000" advTm="755"/>
    </mc:Choice>
    <mc:Fallback xmlns="">
      <p:transition spd="slow" advTm="75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B9F4C-2962-4AC7-9D0E-5CF5C4AE7BCC}"/>
              </a:ext>
            </a:extLst>
          </p:cNvPr>
          <p:cNvSpPr>
            <a:spLocks noGrp="1"/>
          </p:cNvSpPr>
          <p:nvPr>
            <p:ph type="title"/>
          </p:nvPr>
        </p:nvSpPr>
        <p:spPr>
          <a:xfrm>
            <a:off x="876538" y="91105"/>
            <a:ext cx="10167514" cy="899242"/>
          </a:xfrm>
        </p:spPr>
        <p:txBody>
          <a:bodyPr/>
          <a:lstStyle/>
          <a:p>
            <a:pPr algn="ctr"/>
            <a:r>
              <a:rPr lang="en-US"/>
              <a:t>Something Changed From 1990 to 2010</a:t>
            </a:r>
          </a:p>
        </p:txBody>
      </p:sp>
      <p:sp>
        <p:nvSpPr>
          <p:cNvPr id="8" name="Slide Number Placeholder 7">
            <a:extLst>
              <a:ext uri="{FF2B5EF4-FFF2-40B4-BE49-F238E27FC236}">
                <a16:creationId xmlns:a16="http://schemas.microsoft.com/office/drawing/2014/main" id="{0E0DAB51-1100-4F67-B53E-02AB98AA0C91}"/>
              </a:ext>
            </a:extLst>
          </p:cNvPr>
          <p:cNvSpPr>
            <a:spLocks noGrp="1"/>
          </p:cNvSpPr>
          <p:nvPr>
            <p:ph type="sldNum" sz="quarter" idx="12"/>
          </p:nvPr>
        </p:nvSpPr>
        <p:spPr/>
        <p:txBody>
          <a:bodyPr/>
          <a:lstStyle/>
          <a:p>
            <a:fld id="{5AE1514C-5E56-4738-A1FF-4B1CFD2A3E36}" type="slidenum">
              <a:rPr lang="en-US" smtClean="0"/>
              <a:pPr/>
              <a:t>20</a:t>
            </a:fld>
            <a:endParaRPr lang="en-US"/>
          </a:p>
        </p:txBody>
      </p:sp>
      <p:pic>
        <p:nvPicPr>
          <p:cNvPr id="1026" name="Picture 2">
            <a:extLst>
              <a:ext uri="{FF2B5EF4-FFF2-40B4-BE49-F238E27FC236}">
                <a16:creationId xmlns:a16="http://schemas.microsoft.com/office/drawing/2014/main" id="{E3E9625F-4245-4809-B451-D59C425710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9" t="1659" r="1810" b="1647"/>
          <a:stretch/>
        </p:blipFill>
        <p:spPr bwMode="auto">
          <a:xfrm>
            <a:off x="7977188" y="4186238"/>
            <a:ext cx="3333940" cy="262699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A813B73A-6B8F-46EF-AE62-A36FF3C28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034" y="1609344"/>
            <a:ext cx="3409886" cy="280025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4C03017D-CFF6-434D-B4C4-28F48093D1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9907" y="1361596"/>
            <a:ext cx="3048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FB8F8CC-CA91-4ABF-8C93-E407658A82B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38" t="1008" r="1474" b="1326"/>
          <a:stretch/>
        </p:blipFill>
        <p:spPr bwMode="auto">
          <a:xfrm>
            <a:off x="704850" y="4467225"/>
            <a:ext cx="2962276" cy="231457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87B0BC5D-768C-4241-B132-3A50E52085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5864" y="4443351"/>
            <a:ext cx="2839748" cy="23499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86FA5B2D-BC4F-40A8-8E8F-E66A991B2D5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492" t="7351" r="9212" b="13763"/>
          <a:stretch/>
        </p:blipFill>
        <p:spPr bwMode="auto">
          <a:xfrm>
            <a:off x="7483201" y="1192849"/>
            <a:ext cx="434276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069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54D02-6AE2-4D79-B10C-45DD8698BBAF}"/>
              </a:ext>
            </a:extLst>
          </p:cNvPr>
          <p:cNvSpPr>
            <a:spLocks noGrp="1"/>
          </p:cNvSpPr>
          <p:nvPr>
            <p:ph type="title"/>
          </p:nvPr>
        </p:nvSpPr>
        <p:spPr/>
        <p:txBody>
          <a:bodyPr/>
          <a:lstStyle/>
          <a:p>
            <a:pPr algn="ctr"/>
            <a:r>
              <a:rPr lang="en-US"/>
              <a:t>Populations With Higher Lifespans</a:t>
            </a:r>
            <a:br>
              <a:rPr lang="en-US"/>
            </a:br>
            <a:r>
              <a:rPr lang="en-US"/>
              <a:t>and Very Low Dementia </a:t>
            </a:r>
          </a:p>
        </p:txBody>
      </p:sp>
      <p:sp>
        <p:nvSpPr>
          <p:cNvPr id="7" name="Footer Placeholder 6">
            <a:extLst>
              <a:ext uri="{FF2B5EF4-FFF2-40B4-BE49-F238E27FC236}">
                <a16:creationId xmlns:a16="http://schemas.microsoft.com/office/drawing/2014/main" id="{25F8D031-C67F-4CC1-A543-EBD20E2EA64D}"/>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3E79D621-8A0B-4777-B730-BC69729DE4B8}"/>
              </a:ext>
            </a:extLst>
          </p:cNvPr>
          <p:cNvSpPr>
            <a:spLocks noGrp="1"/>
          </p:cNvSpPr>
          <p:nvPr>
            <p:ph type="sldNum" sz="quarter" idx="12"/>
          </p:nvPr>
        </p:nvSpPr>
        <p:spPr/>
        <p:txBody>
          <a:bodyPr/>
          <a:lstStyle/>
          <a:p>
            <a:fld id="{5AE1514C-5E56-4738-A1FF-4B1CFD2A3E36}" type="slidenum">
              <a:rPr lang="en-US" smtClean="0"/>
              <a:pPr/>
              <a:t>21</a:t>
            </a:fld>
            <a:endParaRPr lang="en-US"/>
          </a:p>
        </p:txBody>
      </p:sp>
      <p:pic>
        <p:nvPicPr>
          <p:cNvPr id="7170" name="Picture 2">
            <a:extLst>
              <a:ext uri="{FF2B5EF4-FFF2-40B4-BE49-F238E27FC236}">
                <a16:creationId xmlns:a16="http://schemas.microsoft.com/office/drawing/2014/main" id="{A57FCD54-97E0-4751-80D7-5BA8344204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869"/>
          <a:stretch/>
        </p:blipFill>
        <p:spPr bwMode="auto">
          <a:xfrm>
            <a:off x="2698848" y="2505694"/>
            <a:ext cx="6783260" cy="3973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544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22</a:t>
            </a:fld>
            <a:endParaRPr lang="en-US"/>
          </a:p>
        </p:txBody>
      </p:sp>
      <p:pic>
        <p:nvPicPr>
          <p:cNvPr id="8194" name="Picture 2">
            <a:extLst>
              <a:ext uri="{FF2B5EF4-FFF2-40B4-BE49-F238E27FC236}">
                <a16:creationId xmlns:a16="http://schemas.microsoft.com/office/drawing/2014/main" id="{0148D23C-3C4E-44E8-8B10-386681525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708" y="0"/>
            <a:ext cx="5016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CCF1813-B1C6-44C2-843F-8207793610C1}"/>
              </a:ext>
            </a:extLst>
          </p:cNvPr>
          <p:cNvSpPr txBox="1"/>
          <p:nvPr/>
        </p:nvSpPr>
        <p:spPr>
          <a:xfrm>
            <a:off x="1150752" y="1429753"/>
            <a:ext cx="4743368" cy="954107"/>
          </a:xfrm>
          <a:prstGeom prst="rect">
            <a:avLst/>
          </a:prstGeom>
          <a:noFill/>
        </p:spPr>
        <p:txBody>
          <a:bodyPr wrap="square" rtlCol="0">
            <a:spAutoFit/>
          </a:bodyPr>
          <a:lstStyle/>
          <a:p>
            <a:r>
              <a:rPr lang="en-US" sz="2800"/>
              <a:t>Diet Affects Gut Microbiome</a:t>
            </a:r>
          </a:p>
        </p:txBody>
      </p:sp>
      <p:sp>
        <p:nvSpPr>
          <p:cNvPr id="3" name="TextBox 2">
            <a:extLst>
              <a:ext uri="{FF2B5EF4-FFF2-40B4-BE49-F238E27FC236}">
                <a16:creationId xmlns:a16="http://schemas.microsoft.com/office/drawing/2014/main" id="{7C818643-C222-41EE-922D-D7C6F55B36AD}"/>
              </a:ext>
            </a:extLst>
          </p:cNvPr>
          <p:cNvSpPr txBox="1"/>
          <p:nvPr/>
        </p:nvSpPr>
        <p:spPr>
          <a:xfrm>
            <a:off x="1150752" y="2802580"/>
            <a:ext cx="3966358" cy="954107"/>
          </a:xfrm>
          <a:prstGeom prst="rect">
            <a:avLst/>
          </a:prstGeom>
          <a:noFill/>
        </p:spPr>
        <p:txBody>
          <a:bodyPr wrap="square" rtlCol="0">
            <a:spAutoFit/>
          </a:bodyPr>
          <a:lstStyle/>
          <a:p>
            <a:r>
              <a:rPr lang="en-US" sz="2800"/>
              <a:t>Microbiome Affects the Immune System</a:t>
            </a:r>
          </a:p>
        </p:txBody>
      </p:sp>
      <p:sp>
        <p:nvSpPr>
          <p:cNvPr id="4" name="TextBox 3">
            <a:extLst>
              <a:ext uri="{FF2B5EF4-FFF2-40B4-BE49-F238E27FC236}">
                <a16:creationId xmlns:a16="http://schemas.microsoft.com/office/drawing/2014/main" id="{FB3AA4CA-0662-41FA-9D4E-63986389C6A8}"/>
              </a:ext>
            </a:extLst>
          </p:cNvPr>
          <p:cNvSpPr txBox="1"/>
          <p:nvPr/>
        </p:nvSpPr>
        <p:spPr>
          <a:xfrm>
            <a:off x="991357" y="4134993"/>
            <a:ext cx="4285147" cy="954107"/>
          </a:xfrm>
          <a:prstGeom prst="rect">
            <a:avLst/>
          </a:prstGeom>
          <a:noFill/>
        </p:spPr>
        <p:txBody>
          <a:bodyPr wrap="none" rtlCol="0">
            <a:spAutoFit/>
          </a:bodyPr>
          <a:lstStyle/>
          <a:p>
            <a:r>
              <a:rPr lang="en-US" sz="2800"/>
              <a:t>Immune System Induces </a:t>
            </a:r>
          </a:p>
          <a:p>
            <a:r>
              <a:rPr lang="en-US" sz="2800"/>
              <a:t>Chronic Inflammation</a:t>
            </a:r>
          </a:p>
        </p:txBody>
      </p:sp>
      <p:sp>
        <p:nvSpPr>
          <p:cNvPr id="5" name="TextBox 4">
            <a:extLst>
              <a:ext uri="{FF2B5EF4-FFF2-40B4-BE49-F238E27FC236}">
                <a16:creationId xmlns:a16="http://schemas.microsoft.com/office/drawing/2014/main" id="{4A244E11-5F0B-4771-9C2A-F5EB7C87E5F5}"/>
              </a:ext>
            </a:extLst>
          </p:cNvPr>
          <p:cNvSpPr txBox="1"/>
          <p:nvPr/>
        </p:nvSpPr>
        <p:spPr>
          <a:xfrm>
            <a:off x="1018010" y="5593452"/>
            <a:ext cx="5403272" cy="954107"/>
          </a:xfrm>
          <a:prstGeom prst="rect">
            <a:avLst/>
          </a:prstGeom>
          <a:noFill/>
        </p:spPr>
        <p:txBody>
          <a:bodyPr wrap="square" rtlCol="0">
            <a:spAutoFit/>
          </a:bodyPr>
          <a:lstStyle/>
          <a:p>
            <a:r>
              <a:rPr lang="en-US" sz="2800"/>
              <a:t>Inflammatory Byproducts Produce Neurodegeneration</a:t>
            </a:r>
          </a:p>
        </p:txBody>
      </p:sp>
      <p:sp>
        <p:nvSpPr>
          <p:cNvPr id="6" name="TextBox 5">
            <a:extLst>
              <a:ext uri="{FF2B5EF4-FFF2-40B4-BE49-F238E27FC236}">
                <a16:creationId xmlns:a16="http://schemas.microsoft.com/office/drawing/2014/main" id="{8DC56B94-68F7-4BEA-B73F-7E0EAD4533C4}"/>
              </a:ext>
            </a:extLst>
          </p:cNvPr>
          <p:cNvSpPr txBox="1"/>
          <p:nvPr/>
        </p:nvSpPr>
        <p:spPr>
          <a:xfrm>
            <a:off x="887174" y="296883"/>
            <a:ext cx="4714752" cy="646331"/>
          </a:xfrm>
          <a:prstGeom prst="rect">
            <a:avLst/>
          </a:prstGeom>
          <a:noFill/>
        </p:spPr>
        <p:txBody>
          <a:bodyPr wrap="none" rtlCol="0">
            <a:spAutoFit/>
          </a:bodyPr>
          <a:lstStyle/>
          <a:p>
            <a:r>
              <a:rPr lang="en-US" sz="3600"/>
              <a:t>Mechanism Of Action</a:t>
            </a:r>
          </a:p>
        </p:txBody>
      </p:sp>
    </p:spTree>
    <p:extLst>
      <p:ext uri="{BB962C8B-B14F-4D97-AF65-F5344CB8AC3E}">
        <p14:creationId xmlns:p14="http://schemas.microsoft.com/office/powerpoint/2010/main" val="4059701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ED858-E0A9-4EBD-B2A5-5F56C17C0387}"/>
              </a:ext>
            </a:extLst>
          </p:cNvPr>
          <p:cNvSpPr>
            <a:spLocks noGrp="1"/>
          </p:cNvSpPr>
          <p:nvPr>
            <p:ph type="title"/>
          </p:nvPr>
        </p:nvSpPr>
        <p:spPr>
          <a:xfrm>
            <a:off x="927345" y="1357508"/>
            <a:ext cx="10058400" cy="3665754"/>
          </a:xfrm>
        </p:spPr>
        <p:txBody>
          <a:bodyPr>
            <a:noAutofit/>
          </a:bodyPr>
          <a:lstStyle/>
          <a:p>
            <a:pPr algn="ctr"/>
            <a:r>
              <a:rPr lang="en-US" sz="8000"/>
              <a:t>JUST Figuring out What </a:t>
            </a:r>
            <a:br>
              <a:rPr lang="en-US" sz="8000"/>
            </a:br>
            <a:r>
              <a:rPr lang="en-US" sz="8000" err="1"/>
              <a:t>WE’rE</a:t>
            </a:r>
            <a:r>
              <a:rPr lang="en-US" sz="8000"/>
              <a:t> Doing Wrong</a:t>
            </a:r>
            <a:br>
              <a:rPr lang="en-US" sz="8000"/>
            </a:br>
            <a:r>
              <a:rPr lang="en-US" sz="8000"/>
              <a:t>Would </a:t>
            </a:r>
            <a:r>
              <a:rPr lang="en-US" sz="8000" err="1"/>
              <a:t>HELp</a:t>
            </a:r>
            <a:r>
              <a:rPr lang="en-US" sz="8000"/>
              <a:t> a Half-Billion PEOPLE</a:t>
            </a:r>
          </a:p>
        </p:txBody>
      </p:sp>
      <p:sp>
        <p:nvSpPr>
          <p:cNvPr id="7" name="Footer Placeholder 6">
            <a:extLst>
              <a:ext uri="{FF2B5EF4-FFF2-40B4-BE49-F238E27FC236}">
                <a16:creationId xmlns:a16="http://schemas.microsoft.com/office/drawing/2014/main" id="{7EE4BF9D-EE7A-4ECD-8D90-880117F0232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23</a:t>
            </a:fld>
            <a:endParaRPr lang="en-US"/>
          </a:p>
        </p:txBody>
      </p:sp>
    </p:spTree>
    <p:extLst>
      <p:ext uri="{BB962C8B-B14F-4D97-AF65-F5344CB8AC3E}">
        <p14:creationId xmlns:p14="http://schemas.microsoft.com/office/powerpoint/2010/main" val="3822547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EE4BF9D-EE7A-4ECD-8D90-880117F0232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24</a:t>
            </a:fld>
            <a:endParaRPr lang="en-US"/>
          </a:p>
        </p:txBody>
      </p:sp>
      <p:sp>
        <p:nvSpPr>
          <p:cNvPr id="11" name="Title 1">
            <a:extLst>
              <a:ext uri="{FF2B5EF4-FFF2-40B4-BE49-F238E27FC236}">
                <a16:creationId xmlns:a16="http://schemas.microsoft.com/office/drawing/2014/main" id="{ABFDEB8E-4667-4FDC-BCA6-302A965D459A}"/>
              </a:ext>
            </a:extLst>
          </p:cNvPr>
          <p:cNvSpPr txBox="1">
            <a:spLocks/>
          </p:cNvSpPr>
          <p:nvPr/>
        </p:nvSpPr>
        <p:spPr>
          <a:xfrm>
            <a:off x="891719" y="508185"/>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7200"/>
              <a:t>PROBLEM</a:t>
            </a:r>
          </a:p>
        </p:txBody>
      </p:sp>
      <p:sp>
        <p:nvSpPr>
          <p:cNvPr id="3" name="TextBox 2">
            <a:extLst>
              <a:ext uri="{FF2B5EF4-FFF2-40B4-BE49-F238E27FC236}">
                <a16:creationId xmlns:a16="http://schemas.microsoft.com/office/drawing/2014/main" id="{99BA331B-BB23-4BF9-B218-404EDA145203}"/>
              </a:ext>
            </a:extLst>
          </p:cNvPr>
          <p:cNvSpPr txBox="1"/>
          <p:nvPr/>
        </p:nvSpPr>
        <p:spPr>
          <a:xfrm>
            <a:off x="783771" y="2291938"/>
            <a:ext cx="9476510" cy="3046988"/>
          </a:xfrm>
          <a:prstGeom prst="rect">
            <a:avLst/>
          </a:prstGeom>
          <a:noFill/>
        </p:spPr>
        <p:txBody>
          <a:bodyPr wrap="square" rtlCol="0">
            <a:spAutoFit/>
          </a:bodyPr>
          <a:lstStyle/>
          <a:p>
            <a:r>
              <a:rPr lang="en-US" sz="4800" dirty="0"/>
              <a:t>FDA and CDC Have </a:t>
            </a:r>
            <a:r>
              <a:rPr lang="en-US" sz="4800" dirty="0" err="1"/>
              <a:t>Shockinly</a:t>
            </a:r>
            <a:r>
              <a:rPr lang="en-US" sz="4800" dirty="0"/>
              <a:t> Little Data on the Relationships Between Dietary Factors and Disease</a:t>
            </a:r>
          </a:p>
        </p:txBody>
      </p:sp>
    </p:spTree>
    <p:extLst>
      <p:ext uri="{BB962C8B-B14F-4D97-AF65-F5344CB8AC3E}">
        <p14:creationId xmlns:p14="http://schemas.microsoft.com/office/powerpoint/2010/main" val="2118659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25</a:t>
            </a:fld>
            <a:endParaRPr lang="en-US"/>
          </a:p>
        </p:txBody>
      </p:sp>
      <p:sp>
        <p:nvSpPr>
          <p:cNvPr id="11" name="Title 1">
            <a:extLst>
              <a:ext uri="{FF2B5EF4-FFF2-40B4-BE49-F238E27FC236}">
                <a16:creationId xmlns:a16="http://schemas.microsoft.com/office/drawing/2014/main" id="{ABFDEB8E-4667-4FDC-BCA6-302A965D459A}"/>
              </a:ext>
            </a:extLst>
          </p:cNvPr>
          <p:cNvSpPr txBox="1">
            <a:spLocks/>
          </p:cNvSpPr>
          <p:nvPr/>
        </p:nvSpPr>
        <p:spPr>
          <a:xfrm>
            <a:off x="891719" y="508185"/>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7200"/>
              <a:t>Open Epidemiology Project</a:t>
            </a:r>
          </a:p>
        </p:txBody>
      </p:sp>
      <p:sp>
        <p:nvSpPr>
          <p:cNvPr id="2" name="TextBox 1">
            <a:extLst>
              <a:ext uri="{FF2B5EF4-FFF2-40B4-BE49-F238E27FC236}">
                <a16:creationId xmlns:a16="http://schemas.microsoft.com/office/drawing/2014/main" id="{D1BF8954-10EB-41E6-BB37-665520E6B7D4}"/>
              </a:ext>
            </a:extLst>
          </p:cNvPr>
          <p:cNvSpPr txBox="1"/>
          <p:nvPr/>
        </p:nvSpPr>
        <p:spPr>
          <a:xfrm>
            <a:off x="891719" y="2413337"/>
            <a:ext cx="9310254" cy="1200329"/>
          </a:xfrm>
          <a:prstGeom prst="rect">
            <a:avLst/>
          </a:prstGeom>
          <a:noFill/>
        </p:spPr>
        <p:txBody>
          <a:bodyPr wrap="square" rtlCol="0">
            <a:spAutoFit/>
          </a:bodyPr>
          <a:lstStyle/>
          <a:p>
            <a:r>
              <a:rPr lang="en-US" sz="2400"/>
              <a:t>We persuade the FDA and CDC to collect and publish longitudinal data on the relationships between  dietary factors and prevalence of disease</a:t>
            </a:r>
          </a:p>
        </p:txBody>
      </p:sp>
      <p:sp>
        <p:nvSpPr>
          <p:cNvPr id="6" name="TextBox 5">
            <a:extLst>
              <a:ext uri="{FF2B5EF4-FFF2-40B4-BE49-F238E27FC236}">
                <a16:creationId xmlns:a16="http://schemas.microsoft.com/office/drawing/2014/main" id="{6CE05444-268B-4E90-B237-3E0DD0C7A63D}"/>
              </a:ext>
            </a:extLst>
          </p:cNvPr>
          <p:cNvSpPr txBox="1"/>
          <p:nvPr/>
        </p:nvSpPr>
        <p:spPr>
          <a:xfrm>
            <a:off x="1022348" y="4191813"/>
            <a:ext cx="9310254" cy="1754326"/>
          </a:xfrm>
          <a:prstGeom prst="rect">
            <a:avLst/>
          </a:prstGeom>
          <a:noFill/>
        </p:spPr>
        <p:txBody>
          <a:bodyPr wrap="square" rtlCol="0">
            <a:spAutoFit/>
          </a:bodyPr>
          <a:lstStyle/>
          <a:p>
            <a:r>
              <a:rPr lang="en-US" sz="3600"/>
              <a:t>Different Countries Have Different Diets and Regulations</a:t>
            </a:r>
          </a:p>
          <a:p>
            <a:r>
              <a:rPr lang="en-US"/>
              <a:t>Persuade World Health Organization to collect and publish disease incidence and diet data allowing to compare outcomes between countries</a:t>
            </a:r>
          </a:p>
        </p:txBody>
      </p:sp>
    </p:spTree>
    <p:extLst>
      <p:ext uri="{BB962C8B-B14F-4D97-AF65-F5344CB8AC3E}">
        <p14:creationId xmlns:p14="http://schemas.microsoft.com/office/powerpoint/2010/main" val="3730015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ED858-E0A9-4EBD-B2A5-5F56C17C0387}"/>
              </a:ext>
            </a:extLst>
          </p:cNvPr>
          <p:cNvSpPr>
            <a:spLocks noGrp="1"/>
          </p:cNvSpPr>
          <p:nvPr>
            <p:ph type="title"/>
          </p:nvPr>
        </p:nvSpPr>
        <p:spPr>
          <a:xfrm>
            <a:off x="927345" y="1357508"/>
            <a:ext cx="10058400" cy="3665754"/>
          </a:xfrm>
        </p:spPr>
        <p:txBody>
          <a:bodyPr>
            <a:noAutofit/>
          </a:bodyPr>
          <a:lstStyle/>
          <a:p>
            <a:pPr algn="ctr"/>
            <a:r>
              <a:rPr lang="en-US" sz="8000"/>
              <a:t>Individual Level Data</a:t>
            </a:r>
          </a:p>
        </p:txBody>
      </p:sp>
      <p:sp>
        <p:nvSpPr>
          <p:cNvPr id="7" name="Footer Placeholder 6">
            <a:extLst>
              <a:ext uri="{FF2B5EF4-FFF2-40B4-BE49-F238E27FC236}">
                <a16:creationId xmlns:a16="http://schemas.microsoft.com/office/drawing/2014/main" id="{7EE4BF9D-EE7A-4ECD-8D90-880117F0232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26</a:t>
            </a:fld>
            <a:endParaRPr lang="en-US"/>
          </a:p>
        </p:txBody>
      </p:sp>
    </p:spTree>
    <p:extLst>
      <p:ext uri="{BB962C8B-B14F-4D97-AF65-F5344CB8AC3E}">
        <p14:creationId xmlns:p14="http://schemas.microsoft.com/office/powerpoint/2010/main" val="3427542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27</a:t>
            </a:fld>
            <a:endParaRPr lang="en-US"/>
          </a:p>
        </p:txBody>
      </p:sp>
      <p:pic>
        <p:nvPicPr>
          <p:cNvPr id="9218" name="Picture 2">
            <a:extLst>
              <a:ext uri="{FF2B5EF4-FFF2-40B4-BE49-F238E27FC236}">
                <a16:creationId xmlns:a16="http://schemas.microsoft.com/office/drawing/2014/main" id="{2BCABFDB-A581-4A60-AA48-BAB17CF72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3186" y="275852"/>
            <a:ext cx="7291448" cy="64755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319F49A-F929-4415-9F49-34B6D09D8CD5}"/>
              </a:ext>
            </a:extLst>
          </p:cNvPr>
          <p:cNvSpPr txBox="1"/>
          <p:nvPr/>
        </p:nvSpPr>
        <p:spPr>
          <a:xfrm>
            <a:off x="3550722" y="275852"/>
            <a:ext cx="3978234" cy="1754326"/>
          </a:xfrm>
          <a:prstGeom prst="rect">
            <a:avLst/>
          </a:prstGeom>
          <a:noFill/>
        </p:spPr>
        <p:txBody>
          <a:bodyPr wrap="square" rtlCol="0">
            <a:spAutoFit/>
          </a:bodyPr>
          <a:lstStyle/>
          <a:p>
            <a:r>
              <a:rPr lang="en-US" sz="5400"/>
              <a:t>Health Explosion</a:t>
            </a:r>
          </a:p>
        </p:txBody>
      </p:sp>
    </p:spTree>
    <p:extLst>
      <p:ext uri="{BB962C8B-B14F-4D97-AF65-F5344CB8AC3E}">
        <p14:creationId xmlns:p14="http://schemas.microsoft.com/office/powerpoint/2010/main" val="628281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28</a:t>
            </a:fld>
            <a:endParaRPr lang="en-US"/>
          </a:p>
        </p:txBody>
      </p:sp>
      <p:pic>
        <p:nvPicPr>
          <p:cNvPr id="10242" name="Picture 2">
            <a:extLst>
              <a:ext uri="{FF2B5EF4-FFF2-40B4-BE49-F238E27FC236}">
                <a16:creationId xmlns:a16="http://schemas.microsoft.com/office/drawing/2014/main" id="{29C11023-1424-4FF3-AE56-86804ECB3C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648" y="770450"/>
            <a:ext cx="10120436" cy="5859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319F49A-F929-4415-9F49-34B6D09D8CD5}"/>
              </a:ext>
            </a:extLst>
          </p:cNvPr>
          <p:cNvSpPr txBox="1"/>
          <p:nvPr/>
        </p:nvSpPr>
        <p:spPr>
          <a:xfrm>
            <a:off x="2612572" y="228351"/>
            <a:ext cx="5842660" cy="2585323"/>
          </a:xfrm>
          <a:prstGeom prst="rect">
            <a:avLst/>
          </a:prstGeom>
          <a:noFill/>
        </p:spPr>
        <p:txBody>
          <a:bodyPr wrap="square" rtlCol="0">
            <a:spAutoFit/>
          </a:bodyPr>
          <a:lstStyle/>
          <a:p>
            <a:pPr algn="l"/>
            <a:r>
              <a:rPr lang="en-US" sz="5400" b="1" i="0">
                <a:solidFill>
                  <a:srgbClr val="000000"/>
                </a:solidFill>
                <a:effectLst/>
                <a:latin typeface="Inter var"/>
              </a:rPr>
              <a:t>How It Happened</a:t>
            </a:r>
          </a:p>
          <a:p>
            <a:br>
              <a:rPr lang="en-US" sz="5400"/>
            </a:br>
            <a:endParaRPr lang="en-US" sz="5400"/>
          </a:p>
        </p:txBody>
      </p:sp>
    </p:spTree>
    <p:extLst>
      <p:ext uri="{BB962C8B-B14F-4D97-AF65-F5344CB8AC3E}">
        <p14:creationId xmlns:p14="http://schemas.microsoft.com/office/powerpoint/2010/main" val="2168716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29</a:t>
            </a:fld>
            <a:endParaRPr lang="en-US"/>
          </a:p>
        </p:txBody>
      </p:sp>
      <p:pic>
        <p:nvPicPr>
          <p:cNvPr id="11266" name="Picture 2">
            <a:extLst>
              <a:ext uri="{FF2B5EF4-FFF2-40B4-BE49-F238E27FC236}">
                <a16:creationId xmlns:a16="http://schemas.microsoft.com/office/drawing/2014/main" id="{3789F015-F10A-4DA3-9B20-568C02533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350" y="79343"/>
            <a:ext cx="9639300" cy="6699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659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2797628" y="819837"/>
            <a:ext cx="6596743" cy="1015663"/>
          </a:xfrm>
          <a:prstGeom prst="rect">
            <a:avLst/>
          </a:prstGeom>
          <a:noFill/>
        </p:spPr>
        <p:txBody>
          <a:bodyPr wrap="square" rtlCol="0">
            <a:spAutoFit/>
          </a:bodyPr>
          <a:lstStyle/>
          <a:p>
            <a:pPr algn="ctr"/>
            <a:r>
              <a:rPr lang="en-US" sz="6000">
                <a:solidFill>
                  <a:srgbClr val="EAEAEA"/>
                </a:solidFill>
                <a:latin typeface="Nexa Bold" panose="02000000000000000000" pitchFamily="50" charset="0"/>
              </a:rPr>
              <a:t>Track Factors</a:t>
            </a:r>
          </a:p>
        </p:txBody>
      </p:sp>
    </p:spTree>
    <p:extLst>
      <p:ext uri="{BB962C8B-B14F-4D97-AF65-F5344CB8AC3E}">
        <p14:creationId xmlns:p14="http://schemas.microsoft.com/office/powerpoint/2010/main" val="558093938"/>
      </p:ext>
    </p:extLst>
  </p:cSld>
  <p:clrMapOvr>
    <a:masterClrMapping/>
  </p:clrMapOvr>
  <mc:AlternateContent xmlns:mc="http://schemas.openxmlformats.org/markup-compatibility/2006" xmlns:p14="http://schemas.microsoft.com/office/powerpoint/2010/main">
    <mc:Choice Requires="p14">
      <p:transition spd="slow" p14:dur="2000" advTm="278"/>
    </mc:Choice>
    <mc:Fallback xmlns="">
      <p:transition spd="slow" advTm="27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30</a:t>
            </a:fld>
            <a:endParaRPr lang="en-US"/>
          </a:p>
        </p:txBody>
      </p:sp>
      <p:pic>
        <p:nvPicPr>
          <p:cNvPr id="12290" name="Picture 2">
            <a:extLst>
              <a:ext uri="{FF2B5EF4-FFF2-40B4-BE49-F238E27FC236}">
                <a16:creationId xmlns:a16="http://schemas.microsoft.com/office/drawing/2014/main" id="{FD9B8FC3-F511-489A-A585-21D205BD5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200" y="1195072"/>
            <a:ext cx="9144000" cy="540327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C6DEBF1-0B43-4944-9CBB-5873628CC599}"/>
              </a:ext>
            </a:extLst>
          </p:cNvPr>
          <p:cNvSpPr txBox="1"/>
          <p:nvPr/>
        </p:nvSpPr>
        <p:spPr>
          <a:xfrm>
            <a:off x="2070100" y="259655"/>
            <a:ext cx="9144000" cy="1384995"/>
          </a:xfrm>
          <a:prstGeom prst="rect">
            <a:avLst/>
          </a:prstGeom>
          <a:noFill/>
        </p:spPr>
        <p:txBody>
          <a:bodyPr wrap="square">
            <a:spAutoFit/>
          </a:bodyPr>
          <a:lstStyle/>
          <a:p>
            <a:pPr algn="l"/>
            <a:r>
              <a:rPr lang="en-US" sz="4800" b="1" i="0">
                <a:solidFill>
                  <a:srgbClr val="000000"/>
                </a:solidFill>
                <a:effectLst/>
                <a:latin typeface="Inter var"/>
              </a:rPr>
              <a:t>70% Reduction in New Treatments</a:t>
            </a:r>
          </a:p>
          <a:p>
            <a:br>
              <a:rPr lang="en-US"/>
            </a:br>
            <a:endParaRPr lang="en-US"/>
          </a:p>
        </p:txBody>
      </p:sp>
    </p:spTree>
    <p:extLst>
      <p:ext uri="{BB962C8B-B14F-4D97-AF65-F5344CB8AC3E}">
        <p14:creationId xmlns:p14="http://schemas.microsoft.com/office/powerpoint/2010/main" val="4067398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31</a:t>
            </a:fld>
            <a:endParaRPr lang="en-US"/>
          </a:p>
        </p:txBody>
      </p:sp>
      <p:sp>
        <p:nvSpPr>
          <p:cNvPr id="6" name="TextBox 5">
            <a:extLst>
              <a:ext uri="{FF2B5EF4-FFF2-40B4-BE49-F238E27FC236}">
                <a16:creationId xmlns:a16="http://schemas.microsoft.com/office/drawing/2014/main" id="{1B5FB4AC-4572-4A6E-A0D7-A8970015774E}"/>
              </a:ext>
            </a:extLst>
          </p:cNvPr>
          <p:cNvSpPr txBox="1"/>
          <p:nvPr/>
        </p:nvSpPr>
        <p:spPr>
          <a:xfrm>
            <a:off x="609600" y="234434"/>
            <a:ext cx="10701528" cy="830997"/>
          </a:xfrm>
          <a:prstGeom prst="rect">
            <a:avLst/>
          </a:prstGeom>
          <a:noFill/>
        </p:spPr>
        <p:txBody>
          <a:bodyPr wrap="square">
            <a:spAutoFit/>
          </a:bodyPr>
          <a:lstStyle/>
          <a:p>
            <a:pPr algn="l"/>
            <a:r>
              <a:rPr lang="en-US" sz="4800" b="1" i="0">
                <a:solidFill>
                  <a:srgbClr val="000000"/>
                </a:solidFill>
                <a:effectLst/>
                <a:latin typeface="Inter var"/>
              </a:rPr>
              <a:t>Decentralized Efficacy Trials Before 1962</a:t>
            </a:r>
          </a:p>
        </p:txBody>
      </p:sp>
      <p:sp>
        <p:nvSpPr>
          <p:cNvPr id="3" name="TextBox 2">
            <a:extLst>
              <a:ext uri="{FF2B5EF4-FFF2-40B4-BE49-F238E27FC236}">
                <a16:creationId xmlns:a16="http://schemas.microsoft.com/office/drawing/2014/main" id="{88E22115-C23C-408C-A164-B3667178CBFF}"/>
              </a:ext>
            </a:extLst>
          </p:cNvPr>
          <p:cNvSpPr txBox="1"/>
          <p:nvPr/>
        </p:nvSpPr>
        <p:spPr>
          <a:xfrm>
            <a:off x="909901" y="1315477"/>
            <a:ext cx="10372198" cy="5139869"/>
          </a:xfrm>
          <a:prstGeom prst="rect">
            <a:avLst/>
          </a:prstGeom>
          <a:noFill/>
        </p:spPr>
        <p:txBody>
          <a:bodyPr wrap="none" rtlCol="0">
            <a:spAutoFit/>
          </a:bodyPr>
          <a:lstStyle/>
          <a:p>
            <a:r>
              <a:rPr lang="en-US" sz="2800" dirty="0"/>
              <a:t>When all other treatments had failed, the</a:t>
            </a:r>
          </a:p>
          <a:p>
            <a:r>
              <a:rPr lang="en-US" sz="2800" dirty="0"/>
              <a:t>144,000 Physicians in the American Medical Association </a:t>
            </a:r>
          </a:p>
          <a:p>
            <a:r>
              <a:rPr lang="en-US" sz="2800" dirty="0"/>
              <a:t>were allowed to offer suffering or dying</a:t>
            </a:r>
          </a:p>
          <a:p>
            <a:r>
              <a:rPr lang="en-US" sz="2800" dirty="0"/>
              <a:t>patients the option of trying proven-safe treatments</a:t>
            </a:r>
          </a:p>
          <a:p>
            <a:r>
              <a:rPr lang="en-US" sz="2800" dirty="0"/>
              <a:t>For which the effectiveness was not yet known.</a:t>
            </a:r>
          </a:p>
          <a:p>
            <a:endParaRPr lang="en-US" sz="2800" dirty="0"/>
          </a:p>
          <a:p>
            <a:r>
              <a:rPr lang="en-US" sz="2800" dirty="0"/>
              <a:t>Data on the effectiveness for many conditions was provided</a:t>
            </a:r>
          </a:p>
          <a:p>
            <a:r>
              <a:rPr lang="en-US" sz="2800" dirty="0"/>
              <a:t>For Studies in the Journal of the American Medical Association</a:t>
            </a:r>
          </a:p>
          <a:p>
            <a:endParaRPr lang="en-US" sz="2800" dirty="0"/>
          </a:p>
          <a:p>
            <a:r>
              <a:rPr lang="en-US" sz="2800" dirty="0"/>
              <a:t>AMA gave its seal to treatments found to be effective</a:t>
            </a:r>
          </a:p>
          <a:p>
            <a:endParaRPr lang="en-US" sz="2400" dirty="0"/>
          </a:p>
          <a:p>
            <a:endParaRPr lang="en-US" sz="2400" dirty="0"/>
          </a:p>
        </p:txBody>
      </p:sp>
    </p:spTree>
    <p:extLst>
      <p:ext uri="{BB962C8B-B14F-4D97-AF65-F5344CB8AC3E}">
        <p14:creationId xmlns:p14="http://schemas.microsoft.com/office/powerpoint/2010/main" val="3867171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32</a:t>
            </a:fld>
            <a:endParaRPr lang="en-US"/>
          </a:p>
        </p:txBody>
      </p:sp>
      <p:sp>
        <p:nvSpPr>
          <p:cNvPr id="2" name="Title 1">
            <a:extLst>
              <a:ext uri="{FF2B5EF4-FFF2-40B4-BE49-F238E27FC236}">
                <a16:creationId xmlns:a16="http://schemas.microsoft.com/office/drawing/2014/main" id="{D93ED858-E0A9-4EBD-B2A5-5F56C17C0387}"/>
              </a:ext>
            </a:extLst>
          </p:cNvPr>
          <p:cNvSpPr>
            <a:spLocks noGrp="1"/>
          </p:cNvSpPr>
          <p:nvPr>
            <p:ph type="title"/>
          </p:nvPr>
        </p:nvSpPr>
        <p:spPr>
          <a:xfrm>
            <a:off x="469933" y="1435100"/>
            <a:ext cx="5326600" cy="4559299"/>
          </a:xfrm>
        </p:spPr>
        <p:txBody>
          <a:bodyPr>
            <a:noAutofit/>
          </a:bodyPr>
          <a:lstStyle/>
          <a:p>
            <a:pPr algn="l"/>
            <a:r>
              <a:rPr lang="en-US" sz="3600" b="1" cap="none">
                <a:solidFill>
                  <a:srgbClr val="000000"/>
                </a:solidFill>
                <a:latin typeface="Inter var"/>
              </a:rPr>
              <a:t>Conducted By 144,000 Physicians Through The Independent</a:t>
            </a:r>
            <a:br>
              <a:rPr lang="en-US" sz="3600" b="1" cap="none">
                <a:solidFill>
                  <a:srgbClr val="000000"/>
                </a:solidFill>
                <a:latin typeface="Inter var"/>
              </a:rPr>
            </a:br>
            <a:r>
              <a:rPr lang="en-US" sz="3600" b="1" cap="none">
                <a:solidFill>
                  <a:srgbClr val="000000"/>
                </a:solidFill>
                <a:latin typeface="Inter var"/>
              </a:rPr>
              <a:t>American Medical Association Voluntarily On Thousands Of Representative Patients</a:t>
            </a:r>
            <a:endParaRPr lang="en-US" sz="3600" cap="none"/>
          </a:p>
        </p:txBody>
      </p:sp>
      <p:sp>
        <p:nvSpPr>
          <p:cNvPr id="6" name="Title 1">
            <a:extLst>
              <a:ext uri="{FF2B5EF4-FFF2-40B4-BE49-F238E27FC236}">
                <a16:creationId xmlns:a16="http://schemas.microsoft.com/office/drawing/2014/main" id="{23FA9A70-C2B2-4A8F-AEE2-9F644D4368DA}"/>
              </a:ext>
            </a:extLst>
          </p:cNvPr>
          <p:cNvSpPr txBox="1">
            <a:spLocks/>
          </p:cNvSpPr>
          <p:nvPr/>
        </p:nvSpPr>
        <p:spPr>
          <a:xfrm>
            <a:off x="240792" y="242215"/>
            <a:ext cx="11506702" cy="10427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4000" b="1">
                <a:solidFill>
                  <a:srgbClr val="000000"/>
                </a:solidFill>
                <a:latin typeface="Inter var"/>
              </a:rPr>
              <a:t>Efficacy Trials</a:t>
            </a:r>
          </a:p>
          <a:p>
            <a:pPr algn="ctr"/>
            <a:r>
              <a:rPr lang="en-US" sz="4000" b="1">
                <a:solidFill>
                  <a:srgbClr val="000000"/>
                </a:solidFill>
                <a:latin typeface="Inter var"/>
              </a:rPr>
              <a:t>BEFORE     1962      After</a:t>
            </a:r>
            <a:endParaRPr lang="en-US" sz="4000"/>
          </a:p>
        </p:txBody>
      </p:sp>
      <p:cxnSp>
        <p:nvCxnSpPr>
          <p:cNvPr id="4" name="Straight Connector 3">
            <a:extLst>
              <a:ext uri="{FF2B5EF4-FFF2-40B4-BE49-F238E27FC236}">
                <a16:creationId xmlns:a16="http://schemas.microsoft.com/office/drawing/2014/main" id="{68CE3D5D-E813-4FF3-8477-AAE11D78C53C}"/>
              </a:ext>
            </a:extLst>
          </p:cNvPr>
          <p:cNvCxnSpPr>
            <a:cxnSpLocks/>
          </p:cNvCxnSpPr>
          <p:nvPr/>
        </p:nvCxnSpPr>
        <p:spPr>
          <a:xfrm>
            <a:off x="6096000" y="1713992"/>
            <a:ext cx="0" cy="4741354"/>
          </a:xfrm>
          <a:prstGeom prst="line">
            <a:avLst/>
          </a:prstGeom>
          <a:ln w="92075"/>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62F56BD6-60E0-415D-A3E7-3CA2CD6376BC}"/>
              </a:ext>
            </a:extLst>
          </p:cNvPr>
          <p:cNvSpPr txBox="1"/>
          <p:nvPr/>
        </p:nvSpPr>
        <p:spPr>
          <a:xfrm>
            <a:off x="6522467" y="1870404"/>
            <a:ext cx="5199595" cy="3416320"/>
          </a:xfrm>
          <a:prstGeom prst="rect">
            <a:avLst/>
          </a:prstGeom>
          <a:noFill/>
        </p:spPr>
        <p:txBody>
          <a:bodyPr wrap="square">
            <a:spAutoFit/>
          </a:bodyPr>
          <a:lstStyle/>
          <a:p>
            <a:r>
              <a:rPr lang="en-US" sz="3600" b="1" i="0">
                <a:solidFill>
                  <a:srgbClr val="000000"/>
                </a:solidFill>
                <a:effectLst/>
                <a:latin typeface="Inter var"/>
              </a:rPr>
              <a:t>Conducted By Pharmaceutical Companies On</a:t>
            </a:r>
          </a:p>
          <a:p>
            <a:r>
              <a:rPr lang="en-US" sz="3600" b="1">
                <a:solidFill>
                  <a:srgbClr val="000000"/>
                </a:solidFill>
                <a:latin typeface="Inter var"/>
              </a:rPr>
              <a:t>As Few As 20 People Selected By Company Using Exclusion Criteria</a:t>
            </a:r>
            <a:r>
              <a:rPr lang="en-US" sz="3600" b="1" i="0">
                <a:solidFill>
                  <a:srgbClr val="000000"/>
                </a:solidFill>
                <a:effectLst/>
                <a:latin typeface="Inter var"/>
              </a:rPr>
              <a:t> </a:t>
            </a:r>
            <a:endParaRPr lang="en-US" sz="3600"/>
          </a:p>
        </p:txBody>
      </p:sp>
    </p:spTree>
    <p:extLst>
      <p:ext uri="{BB962C8B-B14F-4D97-AF65-F5344CB8AC3E}">
        <p14:creationId xmlns:p14="http://schemas.microsoft.com/office/powerpoint/2010/main" val="3764417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33</a:t>
            </a:fld>
            <a:endParaRPr lang="en-US"/>
          </a:p>
        </p:txBody>
      </p:sp>
      <p:sp>
        <p:nvSpPr>
          <p:cNvPr id="5" name="TextBox 4">
            <a:extLst>
              <a:ext uri="{FF2B5EF4-FFF2-40B4-BE49-F238E27FC236}">
                <a16:creationId xmlns:a16="http://schemas.microsoft.com/office/drawing/2014/main" id="{706C2AF6-A037-4F13-A120-A86F235BD936}"/>
              </a:ext>
            </a:extLst>
          </p:cNvPr>
          <p:cNvSpPr txBox="1"/>
          <p:nvPr/>
        </p:nvSpPr>
        <p:spPr>
          <a:xfrm>
            <a:off x="632968" y="292100"/>
            <a:ext cx="10530332" cy="1446550"/>
          </a:xfrm>
          <a:prstGeom prst="rect">
            <a:avLst/>
          </a:prstGeom>
          <a:noFill/>
        </p:spPr>
        <p:txBody>
          <a:bodyPr wrap="square" rtlCol="0">
            <a:spAutoFit/>
          </a:bodyPr>
          <a:lstStyle/>
          <a:p>
            <a:r>
              <a:rPr lang="en-US" sz="4400"/>
              <a:t>85% of Depression Patients Are Excluded from Studies Because They</a:t>
            </a:r>
          </a:p>
        </p:txBody>
      </p:sp>
      <p:sp>
        <p:nvSpPr>
          <p:cNvPr id="10" name="TextBox 9">
            <a:extLst>
              <a:ext uri="{FF2B5EF4-FFF2-40B4-BE49-F238E27FC236}">
                <a16:creationId xmlns:a16="http://schemas.microsoft.com/office/drawing/2014/main" id="{4DE68F73-3200-456E-86B8-52DD89EEEF76}"/>
              </a:ext>
            </a:extLst>
          </p:cNvPr>
          <p:cNvSpPr txBox="1"/>
          <p:nvPr/>
        </p:nvSpPr>
        <p:spPr>
          <a:xfrm>
            <a:off x="632968" y="1992653"/>
            <a:ext cx="10998200" cy="3970318"/>
          </a:xfrm>
          <a:prstGeom prst="rect">
            <a:avLst/>
          </a:prstGeom>
          <a:noFill/>
        </p:spPr>
        <p:txBody>
          <a:bodyPr wrap="square">
            <a:spAutoFit/>
          </a:bodyPr>
          <a:lstStyle/>
          <a:p>
            <a:pPr algn="l">
              <a:buFont typeface="Arial" panose="020B0604020202020204" pitchFamily="34" charset="0"/>
              <a:buChar char="•"/>
            </a:pPr>
            <a:r>
              <a:rPr lang="en-US" sz="3600" b="0" i="0">
                <a:solidFill>
                  <a:srgbClr val="000000"/>
                </a:solidFill>
                <a:effectLst/>
                <a:latin typeface="Calibri" panose="020F0502020204030204" pitchFamily="34" charset="0"/>
                <a:cs typeface="Calibri" panose="020F0502020204030204" pitchFamily="34" charset="0"/>
              </a:rPr>
              <a:t>Suffer from multiple mental health conditions (post-traumatic stress disorder, generalized anxiety disorder, bipolar disorder, etc.)</a:t>
            </a:r>
          </a:p>
          <a:p>
            <a:pPr algn="l">
              <a:buFont typeface="Arial" panose="020B0604020202020204" pitchFamily="34" charset="0"/>
              <a:buChar char="•"/>
            </a:pPr>
            <a:r>
              <a:rPr lang="en-US" sz="3600" b="0" i="0">
                <a:solidFill>
                  <a:srgbClr val="000000"/>
                </a:solidFill>
                <a:effectLst/>
                <a:latin typeface="Calibri" panose="020F0502020204030204" pitchFamily="34" charset="0"/>
                <a:cs typeface="Calibri" panose="020F0502020204030204" pitchFamily="34" charset="0"/>
              </a:rPr>
              <a:t>Engage in drug or alcohol abuse</a:t>
            </a:r>
          </a:p>
          <a:p>
            <a:pPr algn="l">
              <a:buFont typeface="Arial" panose="020B0604020202020204" pitchFamily="34" charset="0"/>
              <a:buChar char="•"/>
            </a:pPr>
            <a:r>
              <a:rPr lang="en-US" sz="3600" b="0" i="0">
                <a:solidFill>
                  <a:srgbClr val="000000"/>
                </a:solidFill>
                <a:effectLst/>
                <a:latin typeface="Calibri" panose="020F0502020204030204" pitchFamily="34" charset="0"/>
                <a:cs typeface="Calibri" panose="020F0502020204030204" pitchFamily="34" charset="0"/>
              </a:rPr>
              <a:t>Suffer from mild depression (Hamilton Rating Scale for Depression (HAM-D) score below the specified minimum)</a:t>
            </a:r>
          </a:p>
          <a:p>
            <a:pPr algn="l">
              <a:buFont typeface="Arial" panose="020B0604020202020204" pitchFamily="34" charset="0"/>
              <a:buChar char="•"/>
            </a:pPr>
            <a:r>
              <a:rPr lang="en-US" sz="3600" b="0" i="0">
                <a:solidFill>
                  <a:srgbClr val="000000"/>
                </a:solidFill>
                <a:effectLst/>
                <a:latin typeface="Calibri" panose="020F0502020204030204" pitchFamily="34" charset="0"/>
                <a:cs typeface="Calibri" panose="020F0502020204030204" pitchFamily="34" charset="0"/>
              </a:rPr>
              <a:t>Use other medications</a:t>
            </a:r>
          </a:p>
        </p:txBody>
      </p:sp>
    </p:spTree>
    <p:extLst>
      <p:ext uri="{BB962C8B-B14F-4D97-AF65-F5344CB8AC3E}">
        <p14:creationId xmlns:p14="http://schemas.microsoft.com/office/powerpoint/2010/main" val="2638951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34</a:t>
            </a:fld>
            <a:endParaRPr lang="en-US"/>
          </a:p>
        </p:txBody>
      </p:sp>
      <p:pic>
        <p:nvPicPr>
          <p:cNvPr id="3" name="Picture 2" descr="Table&#10;&#10;Description automatically generated">
            <a:extLst>
              <a:ext uri="{FF2B5EF4-FFF2-40B4-BE49-F238E27FC236}">
                <a16:creationId xmlns:a16="http://schemas.microsoft.com/office/drawing/2014/main" id="{3733C2B3-9C11-4F3A-A8C4-229D7B9C2F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708" y="863600"/>
            <a:ext cx="8193892" cy="3421793"/>
          </a:xfrm>
          <a:prstGeom prst="rect">
            <a:avLst/>
          </a:prstGeom>
        </p:spPr>
      </p:pic>
      <p:sp>
        <p:nvSpPr>
          <p:cNvPr id="4" name="TextBox 3">
            <a:extLst>
              <a:ext uri="{FF2B5EF4-FFF2-40B4-BE49-F238E27FC236}">
                <a16:creationId xmlns:a16="http://schemas.microsoft.com/office/drawing/2014/main" id="{7F8B5472-A693-4F2E-9284-0B0C0845EB8C}"/>
              </a:ext>
            </a:extLst>
          </p:cNvPr>
          <p:cNvSpPr txBox="1"/>
          <p:nvPr/>
        </p:nvSpPr>
        <p:spPr>
          <a:xfrm>
            <a:off x="889000" y="139700"/>
            <a:ext cx="8261942" cy="584775"/>
          </a:xfrm>
          <a:prstGeom prst="rect">
            <a:avLst/>
          </a:prstGeom>
          <a:noFill/>
        </p:spPr>
        <p:txBody>
          <a:bodyPr wrap="none" rtlCol="0">
            <a:spAutoFit/>
          </a:bodyPr>
          <a:lstStyle/>
          <a:p>
            <a:r>
              <a:rPr lang="en-US" sz="3200"/>
              <a:t>Wellbutrin Effectiveness from FDA Website</a:t>
            </a:r>
          </a:p>
        </p:txBody>
      </p:sp>
      <p:cxnSp>
        <p:nvCxnSpPr>
          <p:cNvPr id="7" name="Straight Arrow Connector 6">
            <a:extLst>
              <a:ext uri="{FF2B5EF4-FFF2-40B4-BE49-F238E27FC236}">
                <a16:creationId xmlns:a16="http://schemas.microsoft.com/office/drawing/2014/main" id="{2D7EB632-14D3-441E-A141-2A7AA998FB20}"/>
              </a:ext>
            </a:extLst>
          </p:cNvPr>
          <p:cNvCxnSpPr>
            <a:cxnSpLocks/>
          </p:cNvCxnSpPr>
          <p:nvPr/>
        </p:nvCxnSpPr>
        <p:spPr>
          <a:xfrm flipH="1" flipV="1">
            <a:off x="2413000" y="3873500"/>
            <a:ext cx="673100" cy="55101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6906701-A955-44BC-B609-941D627BE429}"/>
              </a:ext>
            </a:extLst>
          </p:cNvPr>
          <p:cNvSpPr txBox="1"/>
          <p:nvPr/>
        </p:nvSpPr>
        <p:spPr>
          <a:xfrm>
            <a:off x="698500" y="4597400"/>
            <a:ext cx="9795823" cy="1754326"/>
          </a:xfrm>
          <a:prstGeom prst="rect">
            <a:avLst/>
          </a:prstGeom>
          <a:noFill/>
        </p:spPr>
        <p:txBody>
          <a:bodyPr wrap="none" rtlCol="0">
            <a:spAutoFit/>
          </a:bodyPr>
          <a:lstStyle/>
          <a:p>
            <a:r>
              <a:rPr lang="en-US" sz="3600" dirty="0"/>
              <a:t>Millions Of People Are Prescribed This </a:t>
            </a:r>
          </a:p>
          <a:p>
            <a:r>
              <a:rPr lang="en-US" sz="3600" dirty="0"/>
              <a:t>Drug Based On 36 Subjects Unrepresentative </a:t>
            </a:r>
          </a:p>
          <a:p>
            <a:r>
              <a:rPr lang="en-US" sz="3600" dirty="0"/>
              <a:t>Of 85% Of Real-world Patients</a:t>
            </a:r>
          </a:p>
        </p:txBody>
      </p:sp>
    </p:spTree>
    <p:extLst>
      <p:ext uri="{BB962C8B-B14F-4D97-AF65-F5344CB8AC3E}">
        <p14:creationId xmlns:p14="http://schemas.microsoft.com/office/powerpoint/2010/main" val="1370817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35</a:t>
            </a:fld>
            <a:endParaRPr lang="en-US"/>
          </a:p>
        </p:txBody>
      </p:sp>
      <p:pic>
        <p:nvPicPr>
          <p:cNvPr id="13314" name="Picture 2">
            <a:extLst>
              <a:ext uri="{FF2B5EF4-FFF2-40B4-BE49-F238E27FC236}">
                <a16:creationId xmlns:a16="http://schemas.microsoft.com/office/drawing/2014/main" id="{8D86EDBF-F013-4A4E-8CA4-4FB4E5001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100" y="-34501"/>
            <a:ext cx="9359900" cy="6892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93ED858-E0A9-4EBD-B2A5-5F56C17C0387}"/>
              </a:ext>
            </a:extLst>
          </p:cNvPr>
          <p:cNvSpPr>
            <a:spLocks noGrp="1"/>
          </p:cNvSpPr>
          <p:nvPr>
            <p:ph type="title"/>
          </p:nvPr>
        </p:nvSpPr>
        <p:spPr>
          <a:xfrm>
            <a:off x="179832" y="2386208"/>
            <a:ext cx="2868168" cy="3478144"/>
          </a:xfrm>
        </p:spPr>
        <p:txBody>
          <a:bodyPr>
            <a:noAutofit/>
          </a:bodyPr>
          <a:lstStyle/>
          <a:p>
            <a:pPr algn="l"/>
            <a:r>
              <a:rPr lang="en-US" sz="3600" b="1" i="0" dirty="0">
                <a:solidFill>
                  <a:srgbClr val="000000"/>
                </a:solidFill>
                <a:effectLst/>
                <a:latin typeface="Inter var"/>
              </a:rPr>
              <a:t>Fewer</a:t>
            </a:r>
            <a:br>
              <a:rPr lang="en-US" sz="3600" b="1" i="0" dirty="0">
                <a:solidFill>
                  <a:srgbClr val="000000"/>
                </a:solidFill>
                <a:effectLst/>
                <a:latin typeface="Inter var"/>
              </a:rPr>
            </a:br>
            <a:r>
              <a:rPr lang="en-US" sz="3600" b="1" i="0" dirty="0">
                <a:solidFill>
                  <a:srgbClr val="000000"/>
                </a:solidFill>
                <a:effectLst/>
                <a:latin typeface="Inter var"/>
              </a:rPr>
              <a:t>New Life-Saving Treatments</a:t>
            </a:r>
            <a:br>
              <a:rPr lang="en-US" sz="3600" b="1" i="0" dirty="0">
                <a:solidFill>
                  <a:srgbClr val="000000"/>
                </a:solidFill>
                <a:effectLst/>
                <a:latin typeface="Inter var"/>
              </a:rPr>
            </a:br>
            <a:r>
              <a:rPr lang="en-US" sz="3600" b="1" i="0" dirty="0">
                <a:solidFill>
                  <a:srgbClr val="000000"/>
                </a:solidFill>
                <a:effectLst/>
                <a:latin typeface="Inter var"/>
              </a:rPr>
              <a:t>Slowed Growth in Lifespan</a:t>
            </a:r>
            <a:endParaRPr lang="en-US" sz="3600" dirty="0"/>
          </a:p>
        </p:txBody>
      </p:sp>
    </p:spTree>
    <p:extLst>
      <p:ext uri="{BB962C8B-B14F-4D97-AF65-F5344CB8AC3E}">
        <p14:creationId xmlns:p14="http://schemas.microsoft.com/office/powerpoint/2010/main" val="1977497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EE4BF9D-EE7A-4ECD-8D90-880117F0232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36</a:t>
            </a:fld>
            <a:endParaRPr lang="en-US"/>
          </a:p>
        </p:txBody>
      </p:sp>
      <p:sp>
        <p:nvSpPr>
          <p:cNvPr id="4" name="Title 3">
            <a:extLst>
              <a:ext uri="{FF2B5EF4-FFF2-40B4-BE49-F238E27FC236}">
                <a16:creationId xmlns:a16="http://schemas.microsoft.com/office/drawing/2014/main" id="{8D55A940-1A0B-45F9-B0B9-734D82CA8DD0}"/>
              </a:ext>
            </a:extLst>
          </p:cNvPr>
          <p:cNvSpPr>
            <a:spLocks noGrp="1"/>
          </p:cNvSpPr>
          <p:nvPr>
            <p:ph type="title"/>
          </p:nvPr>
        </p:nvSpPr>
        <p:spPr/>
        <p:txBody>
          <a:bodyPr/>
          <a:lstStyle/>
          <a:p>
            <a:endParaRPr lang="en-US"/>
          </a:p>
        </p:txBody>
      </p:sp>
      <p:pic>
        <p:nvPicPr>
          <p:cNvPr id="14338" name="Picture 2">
            <a:extLst>
              <a:ext uri="{FF2B5EF4-FFF2-40B4-BE49-F238E27FC236}">
                <a16:creationId xmlns:a16="http://schemas.microsoft.com/office/drawing/2014/main" id="{71E9394D-FD6D-4B41-9056-264889A8F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40" y="167195"/>
            <a:ext cx="11865320" cy="6523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203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37</a:t>
            </a:fld>
            <a:endParaRPr lang="en-US"/>
          </a:p>
        </p:txBody>
      </p:sp>
      <p:pic>
        <p:nvPicPr>
          <p:cNvPr id="15362" name="Picture 2" descr="Law of diminishing returns">
            <a:extLst>
              <a:ext uri="{FF2B5EF4-FFF2-40B4-BE49-F238E27FC236}">
                <a16:creationId xmlns:a16="http://schemas.microsoft.com/office/drawing/2014/main" id="{3A2F333D-665F-4AAC-918C-4DE4E2162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140" y="1673797"/>
            <a:ext cx="7068060" cy="45989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D632EFE-6982-40CB-AC0B-321E4A330C41}"/>
              </a:ext>
            </a:extLst>
          </p:cNvPr>
          <p:cNvSpPr txBox="1"/>
          <p:nvPr/>
        </p:nvSpPr>
        <p:spPr>
          <a:xfrm>
            <a:off x="2806700" y="242636"/>
            <a:ext cx="7962900" cy="2862322"/>
          </a:xfrm>
          <a:prstGeom prst="rect">
            <a:avLst/>
          </a:prstGeom>
          <a:noFill/>
        </p:spPr>
        <p:txBody>
          <a:bodyPr wrap="square">
            <a:spAutoFit/>
          </a:bodyPr>
          <a:lstStyle/>
          <a:p>
            <a:pPr algn="l"/>
            <a:r>
              <a:rPr lang="en-US" sz="6000" b="1" i="0">
                <a:solidFill>
                  <a:srgbClr val="000000"/>
                </a:solidFill>
                <a:effectLst/>
                <a:latin typeface="Inter var"/>
              </a:rPr>
              <a:t>Diminishing Returns?</a:t>
            </a:r>
          </a:p>
          <a:p>
            <a:br>
              <a:rPr lang="en-US" sz="6000"/>
            </a:br>
            <a:endParaRPr lang="en-US" sz="6000"/>
          </a:p>
        </p:txBody>
      </p:sp>
    </p:spTree>
    <p:extLst>
      <p:ext uri="{BB962C8B-B14F-4D97-AF65-F5344CB8AC3E}">
        <p14:creationId xmlns:p14="http://schemas.microsoft.com/office/powerpoint/2010/main" val="1329571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38</a:t>
            </a:fld>
            <a:endParaRPr lang="en-US"/>
          </a:p>
        </p:txBody>
      </p:sp>
      <p:pic>
        <p:nvPicPr>
          <p:cNvPr id="16386" name="Picture 2">
            <a:extLst>
              <a:ext uri="{FF2B5EF4-FFF2-40B4-BE49-F238E27FC236}">
                <a16:creationId xmlns:a16="http://schemas.microsoft.com/office/drawing/2014/main" id="{3F4BBC7A-C8F5-49B8-AF45-5900ABEB6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084" y="360362"/>
            <a:ext cx="10845832" cy="613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588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39</a:t>
            </a:fld>
            <a:endParaRPr lang="en-US"/>
          </a:p>
        </p:txBody>
      </p:sp>
      <p:pic>
        <p:nvPicPr>
          <p:cNvPr id="18434" name="Picture 2">
            <a:extLst>
              <a:ext uri="{FF2B5EF4-FFF2-40B4-BE49-F238E27FC236}">
                <a16:creationId xmlns:a16="http://schemas.microsoft.com/office/drawing/2014/main" id="{60267B5A-1FDA-4719-BFDF-921619E2A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272226"/>
            <a:ext cx="10667999" cy="6389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829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zdnet-google-fi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594" y="3994728"/>
            <a:ext cx="861313" cy="646544"/>
          </a:xfrm>
          <a:prstGeom prst="rect">
            <a:avLst/>
          </a:prstGeom>
        </p:spPr>
      </p:pic>
      <p:pic>
        <p:nvPicPr>
          <p:cNvPr id="5" name="Picture 4"/>
          <p:cNvPicPr>
            <a:picLocks noChangeAspect="1"/>
          </p:cNvPicPr>
          <p:nvPr/>
        </p:nvPicPr>
        <p:blipFill rotWithShape="1">
          <a:blip r:embed="rId5"/>
          <a:srcRect l="17077" t="13738" r="15461" b="16360"/>
          <a:stretch/>
        </p:blipFill>
        <p:spPr>
          <a:xfrm>
            <a:off x="3394365" y="3740726"/>
            <a:ext cx="1155526" cy="1131453"/>
          </a:xfrm>
          <a:prstGeom prst="rect">
            <a:avLst/>
          </a:prstGeom>
        </p:spPr>
      </p:pic>
      <p:sp>
        <p:nvSpPr>
          <p:cNvPr id="6" name="Oval 5"/>
          <p:cNvSpPr/>
          <p:nvPr/>
        </p:nvSpPr>
        <p:spPr>
          <a:xfrm>
            <a:off x="862594" y="4794220"/>
            <a:ext cx="1430586" cy="143584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icdn5.digitaltrends.com/image/apple-watch-again-320x56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58907" y="4794220"/>
            <a:ext cx="786885" cy="1381968"/>
          </a:xfrm>
          <a:prstGeom prst="rect">
            <a:avLst/>
          </a:prstGeom>
          <a:noFill/>
          <a:ln>
            <a:noFill/>
          </a:ln>
        </p:spPr>
      </p:pic>
      <p:sp>
        <p:nvSpPr>
          <p:cNvPr id="11" name="Oval 10"/>
          <p:cNvSpPr/>
          <p:nvPr/>
        </p:nvSpPr>
        <p:spPr>
          <a:xfrm>
            <a:off x="8071004" y="2279774"/>
            <a:ext cx="1329027" cy="130633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assets4.howtospendit.ft-static.com/images/b1/f0/54/b1f0541e-702b-4c07-8e87-0fa400d89e5a_three_eighty.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26974" y="2360363"/>
            <a:ext cx="1271644" cy="1271643"/>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p:cNvSpPr/>
          <p:nvPr/>
        </p:nvSpPr>
        <p:spPr>
          <a:xfrm>
            <a:off x="7485888" y="4991930"/>
            <a:ext cx="1584463" cy="1323526"/>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www.ourkidsmom.com/wp-content/uploads/2014/11/withing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42926" y="5118635"/>
            <a:ext cx="1691771" cy="1070115"/>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a:xfrm>
            <a:off x="9742646" y="2211571"/>
            <a:ext cx="1369504" cy="1374535"/>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www.connectedly.com/sites/connectedly.com/files/styles/large/public/topic_images/2014/Fitbit.png?itok=3RKl7C_V"/>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42646" y="2373345"/>
            <a:ext cx="1245681" cy="124568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797628" y="819837"/>
            <a:ext cx="6596743" cy="1015663"/>
          </a:xfrm>
          <a:prstGeom prst="rect">
            <a:avLst/>
          </a:prstGeom>
          <a:noFill/>
        </p:spPr>
        <p:txBody>
          <a:bodyPr wrap="square" rtlCol="0">
            <a:spAutoFit/>
          </a:bodyPr>
          <a:lstStyle/>
          <a:p>
            <a:pPr algn="ctr"/>
            <a:r>
              <a:rPr lang="en-US" sz="6000">
                <a:solidFill>
                  <a:srgbClr val="EAEAEA"/>
                </a:solidFill>
                <a:latin typeface="Nexa Bold" panose="02000000000000000000" pitchFamily="50" charset="0"/>
              </a:rPr>
              <a:t>Import Data</a:t>
            </a:r>
          </a:p>
        </p:txBody>
      </p:sp>
    </p:spTree>
    <p:extLst>
      <p:ext uri="{BB962C8B-B14F-4D97-AF65-F5344CB8AC3E}">
        <p14:creationId xmlns:p14="http://schemas.microsoft.com/office/powerpoint/2010/main" val="1414896239"/>
      </p:ext>
    </p:extLst>
  </p:cSld>
  <p:clrMapOvr>
    <a:masterClrMapping/>
  </p:clrMapOvr>
  <mc:AlternateContent xmlns:mc="http://schemas.openxmlformats.org/markup-compatibility/2006" xmlns:p14="http://schemas.microsoft.com/office/powerpoint/2010/main">
    <mc:Choice Requires="p14">
      <p:transition spd="slow" p14:dur="2000" advTm="27494"/>
    </mc:Choice>
    <mc:Fallback xmlns="">
      <p:transition spd="slow" advTm="27494"/>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40</a:t>
            </a:fld>
            <a:endParaRPr lang="en-US"/>
          </a:p>
        </p:txBody>
      </p:sp>
      <p:pic>
        <p:nvPicPr>
          <p:cNvPr id="17410" name="Picture 2">
            <a:extLst>
              <a:ext uri="{FF2B5EF4-FFF2-40B4-BE49-F238E27FC236}">
                <a16:creationId xmlns:a16="http://schemas.microsoft.com/office/drawing/2014/main" id="{9677D463-52DB-49B0-B1E2-F15E644AF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3" y="710406"/>
            <a:ext cx="11212015" cy="5437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441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41</a:t>
            </a:fld>
            <a:endParaRPr lang="en-US"/>
          </a:p>
        </p:txBody>
      </p:sp>
      <p:sp>
        <p:nvSpPr>
          <p:cNvPr id="2" name="TextBox 1">
            <a:extLst>
              <a:ext uri="{FF2B5EF4-FFF2-40B4-BE49-F238E27FC236}">
                <a16:creationId xmlns:a16="http://schemas.microsoft.com/office/drawing/2014/main" id="{001E1A2B-C26F-463F-801B-238DF7748C54}"/>
              </a:ext>
            </a:extLst>
          </p:cNvPr>
          <p:cNvSpPr txBox="1"/>
          <p:nvPr/>
        </p:nvSpPr>
        <p:spPr>
          <a:xfrm>
            <a:off x="520700" y="660400"/>
            <a:ext cx="10896600" cy="3785652"/>
          </a:xfrm>
          <a:prstGeom prst="rect">
            <a:avLst/>
          </a:prstGeom>
          <a:noFill/>
        </p:spPr>
        <p:txBody>
          <a:bodyPr wrap="square" rtlCol="0">
            <a:spAutoFit/>
          </a:bodyPr>
          <a:lstStyle/>
          <a:p>
            <a:r>
              <a:rPr lang="en-US" sz="6000"/>
              <a:t>Solutions</a:t>
            </a:r>
          </a:p>
          <a:p>
            <a:r>
              <a:rPr lang="en-US" sz="6000"/>
              <a:t>- Large Scale Decentralized Clinical Trials</a:t>
            </a:r>
          </a:p>
          <a:p>
            <a:r>
              <a:rPr lang="en-US" sz="6000"/>
              <a:t>- Improved FDA Mandate</a:t>
            </a:r>
          </a:p>
        </p:txBody>
      </p:sp>
    </p:spTree>
    <p:extLst>
      <p:ext uri="{BB962C8B-B14F-4D97-AF65-F5344CB8AC3E}">
        <p14:creationId xmlns:p14="http://schemas.microsoft.com/office/powerpoint/2010/main" val="3231717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42</a:t>
            </a:fld>
            <a:endParaRPr lang="en-US"/>
          </a:p>
        </p:txBody>
      </p:sp>
      <p:sp>
        <p:nvSpPr>
          <p:cNvPr id="2" name="TextBox 1">
            <a:extLst>
              <a:ext uri="{FF2B5EF4-FFF2-40B4-BE49-F238E27FC236}">
                <a16:creationId xmlns:a16="http://schemas.microsoft.com/office/drawing/2014/main" id="{001E1A2B-C26F-463F-801B-238DF7748C54}"/>
              </a:ext>
            </a:extLst>
          </p:cNvPr>
          <p:cNvSpPr txBox="1"/>
          <p:nvPr/>
        </p:nvSpPr>
        <p:spPr>
          <a:xfrm>
            <a:off x="520700" y="660400"/>
            <a:ext cx="10896600" cy="5632311"/>
          </a:xfrm>
          <a:prstGeom prst="rect">
            <a:avLst/>
          </a:prstGeom>
          <a:noFill/>
        </p:spPr>
        <p:txBody>
          <a:bodyPr wrap="square" rtlCol="0">
            <a:spAutoFit/>
          </a:bodyPr>
          <a:lstStyle/>
          <a:p>
            <a:r>
              <a:rPr lang="en-US" sz="7200"/>
              <a:t>Current FDA Mandate:</a:t>
            </a:r>
          </a:p>
          <a:p>
            <a:r>
              <a:rPr lang="en-US" sz="4800"/>
              <a:t>Ensure all drugs are safe and effective.</a:t>
            </a:r>
          </a:p>
          <a:p>
            <a:r>
              <a:rPr lang="en-US" sz="7200"/>
              <a:t>New Mandate</a:t>
            </a:r>
          </a:p>
          <a:p>
            <a:r>
              <a:rPr lang="en-US" sz="5400"/>
              <a:t>Maximize human health and longevity.</a:t>
            </a:r>
          </a:p>
        </p:txBody>
      </p:sp>
    </p:spTree>
    <p:extLst>
      <p:ext uri="{BB962C8B-B14F-4D97-AF65-F5344CB8AC3E}">
        <p14:creationId xmlns:p14="http://schemas.microsoft.com/office/powerpoint/2010/main" val="18295190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43</a:t>
            </a:fld>
            <a:endParaRPr lang="en-US"/>
          </a:p>
        </p:txBody>
      </p:sp>
      <p:sp>
        <p:nvSpPr>
          <p:cNvPr id="2" name="TextBox 1">
            <a:extLst>
              <a:ext uri="{FF2B5EF4-FFF2-40B4-BE49-F238E27FC236}">
                <a16:creationId xmlns:a16="http://schemas.microsoft.com/office/drawing/2014/main" id="{001E1A2B-C26F-463F-801B-238DF7748C54}"/>
              </a:ext>
            </a:extLst>
          </p:cNvPr>
          <p:cNvSpPr txBox="1"/>
          <p:nvPr/>
        </p:nvSpPr>
        <p:spPr>
          <a:xfrm>
            <a:off x="2603500" y="1460500"/>
            <a:ext cx="7264400" cy="3416320"/>
          </a:xfrm>
          <a:prstGeom prst="rect">
            <a:avLst/>
          </a:prstGeom>
          <a:noFill/>
        </p:spPr>
        <p:txBody>
          <a:bodyPr wrap="square" rtlCol="0">
            <a:spAutoFit/>
          </a:bodyPr>
          <a:lstStyle/>
          <a:p>
            <a:r>
              <a:rPr lang="en-US" sz="7200"/>
              <a:t>Decentralized</a:t>
            </a:r>
          </a:p>
          <a:p>
            <a:r>
              <a:rPr lang="en-US" sz="7200"/>
              <a:t>Large Scale Clinical Trials</a:t>
            </a:r>
            <a:endParaRPr lang="en-US" sz="5400"/>
          </a:p>
        </p:txBody>
      </p:sp>
    </p:spTree>
    <p:extLst>
      <p:ext uri="{BB962C8B-B14F-4D97-AF65-F5344CB8AC3E}">
        <p14:creationId xmlns:p14="http://schemas.microsoft.com/office/powerpoint/2010/main" val="2694638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5" name="Oval 4"/>
          <p:cNvSpPr/>
          <p:nvPr/>
        </p:nvSpPr>
        <p:spPr>
          <a:xfrm>
            <a:off x="4519953" y="3001948"/>
            <a:ext cx="1997771" cy="1847042"/>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Symptom Severity</a:t>
            </a:r>
          </a:p>
        </p:txBody>
      </p:sp>
      <p:sp>
        <p:nvSpPr>
          <p:cNvPr id="19" name="Rectangle 18"/>
          <p:cNvSpPr/>
          <p:nvPr/>
        </p:nvSpPr>
        <p:spPr>
          <a:xfrm>
            <a:off x="386563" y="790109"/>
            <a:ext cx="11278216"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latin typeface="Nexa Light" panose="02000000000000000000" pitchFamily="50" charset="0"/>
              </a:rPr>
              <a:t>SYMPTOM SEVERITY IS INFLUENCED BY MANY FACTORS</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12725" y="3756026"/>
            <a:ext cx="752839" cy="752839"/>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0210" y="3610748"/>
            <a:ext cx="849337" cy="849337"/>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2180" y="5191878"/>
            <a:ext cx="1172615" cy="1172615"/>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8415" y="4862668"/>
            <a:ext cx="1354945" cy="1354945"/>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928" y="4384520"/>
            <a:ext cx="1393665" cy="139366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02862" y="5043539"/>
            <a:ext cx="1168888" cy="1168888"/>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573" y="1909211"/>
            <a:ext cx="1296263" cy="1296263"/>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91284" y="2167049"/>
            <a:ext cx="1206761" cy="1206761"/>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99775" y="4470966"/>
            <a:ext cx="1223119" cy="1223119"/>
          </a:xfrm>
          <a:prstGeom prst="rect">
            <a:avLst/>
          </a:prstGeom>
        </p:spPr>
      </p:pic>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78552" y="2369271"/>
            <a:ext cx="1429268" cy="1429268"/>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97849" y="3751281"/>
            <a:ext cx="1292258" cy="1292258"/>
          </a:xfrm>
          <a:prstGeom prst="rect">
            <a:avLst/>
          </a:prstGeom>
        </p:spPr>
      </p:pic>
      <p:pic>
        <p:nvPicPr>
          <p:cNvPr id="37" name="Picture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92511" y="2278193"/>
            <a:ext cx="1273053" cy="1273053"/>
          </a:xfrm>
          <a:prstGeom prst="rect">
            <a:avLst/>
          </a:prstGeom>
        </p:spPr>
      </p:pic>
      <p:pic>
        <p:nvPicPr>
          <p:cNvPr id="38" name="Picture 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9867" y="2956536"/>
            <a:ext cx="1364786" cy="1364786"/>
          </a:xfrm>
          <a:prstGeom prst="rect">
            <a:avLst/>
          </a:prstGeom>
        </p:spPr>
      </p:pic>
      <p:pic>
        <p:nvPicPr>
          <p:cNvPr id="39" name="Picture 3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391382" y="4689972"/>
            <a:ext cx="1230561" cy="1230561"/>
          </a:xfrm>
          <a:prstGeom prst="rect">
            <a:avLst/>
          </a:prstGeom>
        </p:spPr>
      </p:pic>
      <p:sp>
        <p:nvSpPr>
          <p:cNvPr id="2" name="Right Arrow 1"/>
          <p:cNvSpPr/>
          <p:nvPr/>
        </p:nvSpPr>
        <p:spPr>
          <a:xfrm>
            <a:off x="2699269" y="3502737"/>
            <a:ext cx="1676257" cy="114122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Sleep</a:t>
            </a:r>
          </a:p>
        </p:txBody>
      </p:sp>
      <p:sp>
        <p:nvSpPr>
          <p:cNvPr id="23" name="Right Arrow 22"/>
          <p:cNvSpPr/>
          <p:nvPr/>
        </p:nvSpPr>
        <p:spPr>
          <a:xfrm rot="844195">
            <a:off x="2983788" y="2417573"/>
            <a:ext cx="1730768" cy="93735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Diet</a:t>
            </a:r>
          </a:p>
        </p:txBody>
      </p:sp>
      <p:sp>
        <p:nvSpPr>
          <p:cNvPr id="24" name="Right Arrow 23"/>
          <p:cNvSpPr/>
          <p:nvPr/>
        </p:nvSpPr>
        <p:spPr>
          <a:xfrm rot="20438358">
            <a:off x="2713422" y="5184381"/>
            <a:ext cx="2105218" cy="963488"/>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Treatments</a:t>
            </a:r>
          </a:p>
        </p:txBody>
      </p:sp>
      <p:sp>
        <p:nvSpPr>
          <p:cNvPr id="25" name="Right Arrow 24"/>
          <p:cNvSpPr/>
          <p:nvPr/>
        </p:nvSpPr>
        <p:spPr>
          <a:xfrm rot="10800000" flipV="1">
            <a:off x="6662149" y="3681762"/>
            <a:ext cx="1732207" cy="814695"/>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Exercise</a:t>
            </a:r>
          </a:p>
        </p:txBody>
      </p:sp>
      <p:sp>
        <p:nvSpPr>
          <p:cNvPr id="26" name="Right Arrow 25"/>
          <p:cNvSpPr/>
          <p:nvPr/>
        </p:nvSpPr>
        <p:spPr>
          <a:xfrm rot="9497335" flipV="1">
            <a:off x="6288711" y="2368876"/>
            <a:ext cx="1790675" cy="903454"/>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Social</a:t>
            </a:r>
          </a:p>
        </p:txBody>
      </p:sp>
      <p:sp>
        <p:nvSpPr>
          <p:cNvPr id="27" name="Right Arrow 26"/>
          <p:cNvSpPr/>
          <p:nvPr/>
        </p:nvSpPr>
        <p:spPr>
          <a:xfrm rot="12466881" flipV="1">
            <a:off x="5811695" y="5000999"/>
            <a:ext cx="2261689" cy="796290"/>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Environment</a:t>
            </a:r>
          </a:p>
        </p:txBody>
      </p:sp>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H="1">
            <a:off x="4606962" y="4051449"/>
            <a:ext cx="1738394" cy="2275873"/>
          </a:xfrm>
          <a:prstGeom prst="rect">
            <a:avLst/>
          </a:prstGeom>
        </p:spPr>
      </p:pic>
    </p:spTree>
    <p:extLst>
      <p:ext uri="{BB962C8B-B14F-4D97-AF65-F5344CB8AC3E}">
        <p14:creationId xmlns:p14="http://schemas.microsoft.com/office/powerpoint/2010/main" val="606086318"/>
      </p:ext>
    </p:extLst>
  </p:cSld>
  <p:clrMapOvr>
    <a:masterClrMapping/>
  </p:clrMapOvr>
  <mc:AlternateContent xmlns:mc="http://schemas.openxmlformats.org/markup-compatibility/2006" xmlns:p14="http://schemas.microsoft.com/office/powerpoint/2010/main">
    <mc:Choice Requires="p14">
      <p:transition spd="slow" p14:dur="2000" advTm="46629"/>
    </mc:Choice>
    <mc:Fallback xmlns="">
      <p:transition spd="slow" advTm="46629"/>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5" name="Oval 4"/>
          <p:cNvSpPr/>
          <p:nvPr/>
        </p:nvSpPr>
        <p:spPr>
          <a:xfrm>
            <a:off x="4519953" y="3001948"/>
            <a:ext cx="1997771" cy="1847042"/>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Symptom Severity</a:t>
            </a:r>
          </a:p>
        </p:txBody>
      </p:sp>
      <p:sp>
        <p:nvSpPr>
          <p:cNvPr id="19" name="Rectangle 18"/>
          <p:cNvSpPr/>
          <p:nvPr/>
        </p:nvSpPr>
        <p:spPr>
          <a:xfrm>
            <a:off x="386563" y="790109"/>
            <a:ext cx="11278216"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latin typeface="Nexa Light" panose="02000000000000000000" pitchFamily="50" charset="0"/>
              </a:rPr>
              <a:t>SYMPTOM SEVERITY INFLUENCERS</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8781" y="3634117"/>
            <a:ext cx="1295684" cy="1295684"/>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8731" y="5477985"/>
            <a:ext cx="849337" cy="84933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5131" y="4927112"/>
            <a:ext cx="1168888" cy="1168888"/>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1325" y="2196283"/>
            <a:ext cx="1206761" cy="1206761"/>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76574" y="3873677"/>
            <a:ext cx="1292258" cy="1292258"/>
          </a:xfrm>
          <a:prstGeom prst="rect">
            <a:avLst/>
          </a:prstGeom>
        </p:spPr>
      </p:pic>
      <p:pic>
        <p:nvPicPr>
          <p:cNvPr id="37" name="Picture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77909" y="2221253"/>
            <a:ext cx="1273053" cy="1273053"/>
          </a:xfrm>
          <a:prstGeom prst="rect">
            <a:avLst/>
          </a:prstGeom>
        </p:spPr>
      </p:pic>
      <p:sp>
        <p:nvSpPr>
          <p:cNvPr id="2" name="Right Arrow 1"/>
          <p:cNvSpPr/>
          <p:nvPr/>
        </p:nvSpPr>
        <p:spPr>
          <a:xfrm rot="21077102">
            <a:off x="2679891" y="3725161"/>
            <a:ext cx="1676257" cy="114122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Sleep</a:t>
            </a:r>
          </a:p>
        </p:txBody>
      </p:sp>
      <p:sp>
        <p:nvSpPr>
          <p:cNvPr id="23" name="Right Arrow 22"/>
          <p:cNvSpPr/>
          <p:nvPr/>
        </p:nvSpPr>
        <p:spPr>
          <a:xfrm rot="422319">
            <a:off x="2833572" y="2530044"/>
            <a:ext cx="1730768" cy="93735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Diet</a:t>
            </a:r>
          </a:p>
        </p:txBody>
      </p:sp>
      <p:sp>
        <p:nvSpPr>
          <p:cNvPr id="24" name="Right Arrow 23"/>
          <p:cNvSpPr/>
          <p:nvPr/>
        </p:nvSpPr>
        <p:spPr>
          <a:xfrm rot="20438358">
            <a:off x="2617924" y="5034754"/>
            <a:ext cx="2105218" cy="963488"/>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Treatments</a:t>
            </a:r>
          </a:p>
        </p:txBody>
      </p:sp>
      <p:sp>
        <p:nvSpPr>
          <p:cNvPr id="25" name="Right Arrow 24"/>
          <p:cNvSpPr/>
          <p:nvPr/>
        </p:nvSpPr>
        <p:spPr>
          <a:xfrm rot="10800000" flipV="1">
            <a:off x="6662149" y="3681762"/>
            <a:ext cx="1732207" cy="814695"/>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Exercise</a:t>
            </a:r>
          </a:p>
        </p:txBody>
      </p:sp>
      <p:sp>
        <p:nvSpPr>
          <p:cNvPr id="26" name="Right Arrow 25"/>
          <p:cNvSpPr/>
          <p:nvPr/>
        </p:nvSpPr>
        <p:spPr>
          <a:xfrm rot="10170713" flipV="1">
            <a:off x="6394824" y="2480615"/>
            <a:ext cx="1790675" cy="903454"/>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Social</a:t>
            </a:r>
          </a:p>
        </p:txBody>
      </p:sp>
      <p:sp>
        <p:nvSpPr>
          <p:cNvPr id="27" name="Right Arrow 26"/>
          <p:cNvSpPr/>
          <p:nvPr/>
        </p:nvSpPr>
        <p:spPr>
          <a:xfrm rot="11820617" flipV="1">
            <a:off x="6238306" y="4852916"/>
            <a:ext cx="2261689" cy="796290"/>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Environment</a:t>
            </a:r>
          </a:p>
        </p:txBody>
      </p:sp>
      <p:pic>
        <p:nvPicPr>
          <p:cNvPr id="29" name="Picture 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4606962" y="4051449"/>
            <a:ext cx="1738394" cy="2275873"/>
          </a:xfrm>
          <a:prstGeom prst="rect">
            <a:avLst/>
          </a:prstGeom>
        </p:spPr>
      </p:pic>
    </p:spTree>
    <p:extLst>
      <p:ext uri="{BB962C8B-B14F-4D97-AF65-F5344CB8AC3E}">
        <p14:creationId xmlns:p14="http://schemas.microsoft.com/office/powerpoint/2010/main" val="4179505379"/>
      </p:ext>
    </p:extLst>
  </p:cSld>
  <p:clrMapOvr>
    <a:masterClrMapping/>
  </p:clrMapOvr>
  <mc:AlternateContent xmlns:mc="http://schemas.openxmlformats.org/markup-compatibility/2006" xmlns:p14="http://schemas.microsoft.com/office/powerpoint/2010/main">
    <mc:Choice Requires="p14">
      <p:transition spd="slow" p14:dur="2000" advTm="46629"/>
    </mc:Choice>
    <mc:Fallback xmlns="">
      <p:transition spd="slow" advTm="46629"/>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19" name="Rectangle 18"/>
          <p:cNvSpPr/>
          <p:nvPr/>
        </p:nvSpPr>
        <p:spPr>
          <a:xfrm>
            <a:off x="775868" y="837664"/>
            <a:ext cx="10654132"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rgbClr val="EAEAEA"/>
                </a:solidFill>
                <a:latin typeface="Nexa Light" panose="02000000000000000000" pitchFamily="50" charset="0"/>
              </a:rPr>
              <a:t>CASE STUDY</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7630" y="5406165"/>
            <a:ext cx="705671" cy="705671"/>
          </a:xfrm>
          <a:prstGeom prst="rect">
            <a:avLst/>
          </a:prstGeom>
        </p:spPr>
      </p:pic>
      <p:sp>
        <p:nvSpPr>
          <p:cNvPr id="2" name="Right Arrow 1"/>
          <p:cNvSpPr/>
          <p:nvPr/>
        </p:nvSpPr>
        <p:spPr>
          <a:xfrm rot="482657" flipH="1">
            <a:off x="6924655" y="3664976"/>
            <a:ext cx="2683122" cy="1503443"/>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EAEAEA"/>
                </a:solidFill>
                <a:latin typeface="Nexa Light" panose="02000000000000000000" pitchFamily="50" charset="0"/>
              </a:rPr>
              <a:t>Psoriasis</a:t>
            </a:r>
          </a:p>
        </p:txBody>
      </p:sp>
      <p:sp>
        <p:nvSpPr>
          <p:cNvPr id="23" name="Right Arrow 22"/>
          <p:cNvSpPr/>
          <p:nvPr/>
        </p:nvSpPr>
        <p:spPr>
          <a:xfrm rot="424186">
            <a:off x="3064595" y="2219959"/>
            <a:ext cx="2284364"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Anxiety</a:t>
            </a:r>
          </a:p>
        </p:txBody>
      </p:sp>
      <p:sp>
        <p:nvSpPr>
          <p:cNvPr id="24" name="Right Arrow 23"/>
          <p:cNvSpPr/>
          <p:nvPr/>
        </p:nvSpPr>
        <p:spPr>
          <a:xfrm rot="20438358">
            <a:off x="2523677" y="4449496"/>
            <a:ext cx="2596806"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Back Pain</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443" y="2369273"/>
            <a:ext cx="1794944" cy="179494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638565">
            <a:off x="6463652" y="1995079"/>
            <a:ext cx="2450933" cy="2118358"/>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7618" y="3302084"/>
            <a:ext cx="680012" cy="680012"/>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5868" y="2153062"/>
            <a:ext cx="2516017" cy="2175420"/>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23333" y="5199654"/>
            <a:ext cx="705671" cy="705671"/>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7906" y="2481892"/>
            <a:ext cx="2735530" cy="3917227"/>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4517" y="4319718"/>
            <a:ext cx="1946827" cy="1946827"/>
          </a:xfrm>
          <a:prstGeom prst="rect">
            <a:avLst/>
          </a:prstGeom>
        </p:spPr>
      </p:pic>
    </p:spTree>
    <p:extLst>
      <p:ext uri="{BB962C8B-B14F-4D97-AF65-F5344CB8AC3E}">
        <p14:creationId xmlns:p14="http://schemas.microsoft.com/office/powerpoint/2010/main" val="2502629545"/>
      </p:ext>
    </p:extLst>
  </p:cSld>
  <p:clrMapOvr>
    <a:masterClrMapping/>
  </p:clrMapOvr>
  <mc:AlternateContent xmlns:mc="http://schemas.openxmlformats.org/markup-compatibility/2006" xmlns:p14="http://schemas.microsoft.com/office/powerpoint/2010/main">
    <mc:Choice Requires="p14">
      <p:transition spd="slow" p14:dur="2000" advTm="84254"/>
    </mc:Choice>
    <mc:Fallback xmlns="">
      <p:transition spd="slow" advTm="84254"/>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0"/>
            <a:ext cx="12192000" cy="6850439"/>
          </a:xfrm>
          <a:prstGeom prst="rect">
            <a:avLst/>
          </a:prstGeom>
        </p:spPr>
      </p:pic>
      <p:sp>
        <p:nvSpPr>
          <p:cNvPr id="6" name="Oval 5"/>
          <p:cNvSpPr/>
          <p:nvPr/>
        </p:nvSpPr>
        <p:spPr>
          <a:xfrm>
            <a:off x="862594" y="4794220"/>
            <a:ext cx="1430586" cy="143584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071004" y="2279774"/>
            <a:ext cx="1329027" cy="130633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485888" y="4991930"/>
            <a:ext cx="1584463" cy="1323526"/>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08801" y="854485"/>
            <a:ext cx="6774397" cy="923330"/>
          </a:xfrm>
          <a:prstGeom prst="rect">
            <a:avLst/>
          </a:prstGeom>
          <a:noFill/>
        </p:spPr>
        <p:txBody>
          <a:bodyPr wrap="square" rtlCol="0">
            <a:spAutoFit/>
          </a:bodyPr>
          <a:lstStyle/>
          <a:p>
            <a:pPr algn="ctr"/>
            <a:r>
              <a:rPr lang="en-US" sz="5400">
                <a:solidFill>
                  <a:srgbClr val="EAEAEA"/>
                </a:solidFill>
                <a:latin typeface="Nexa Bold" panose="02000000000000000000" pitchFamily="50" charset="0"/>
              </a:rPr>
              <a:t>Self-Quantification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5774" y="2263106"/>
            <a:ext cx="5478669" cy="4103222"/>
          </a:xfrm>
          <a:prstGeom prst="rect">
            <a:avLst/>
          </a:prstGeom>
        </p:spPr>
      </p:pic>
    </p:spTree>
    <p:extLst>
      <p:ext uri="{BB962C8B-B14F-4D97-AF65-F5344CB8AC3E}">
        <p14:creationId xmlns:p14="http://schemas.microsoft.com/office/powerpoint/2010/main" val="1857264163"/>
      </p:ext>
    </p:extLst>
  </p:cSld>
  <p:clrMapOvr>
    <a:masterClrMapping/>
  </p:clrMapOvr>
  <mc:AlternateContent xmlns:mc="http://schemas.openxmlformats.org/markup-compatibility/2006" xmlns:p14="http://schemas.microsoft.com/office/powerpoint/2010/main">
    <mc:Choice Requires="p14">
      <p:transition spd="slow" p14:dur="2000" advTm="17659"/>
    </mc:Choice>
    <mc:Fallback xmlns="">
      <p:transition spd="slow" advTm="17659"/>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pic>
        <p:nvPicPr>
          <p:cNvPr id="7" name="Picture 6" descr="Table&#10;&#10;Description automatically generated">
            <a:extLst>
              <a:ext uri="{FF2B5EF4-FFF2-40B4-BE49-F238E27FC236}">
                <a16:creationId xmlns:a16="http://schemas.microsoft.com/office/drawing/2014/main" id="{7ABABC78-BBB1-4A32-9A93-B87A8206B6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08044" y="23812"/>
            <a:ext cx="2971800" cy="6810375"/>
          </a:xfrm>
          <a:prstGeom prst="rect">
            <a:avLst/>
          </a:prstGeom>
        </p:spPr>
      </p:pic>
      <p:pic>
        <p:nvPicPr>
          <p:cNvPr id="19458" name="Picture 2">
            <a:extLst>
              <a:ext uri="{FF2B5EF4-FFF2-40B4-BE49-F238E27FC236}">
                <a16:creationId xmlns:a16="http://schemas.microsoft.com/office/drawing/2014/main" id="{087BEE85-B8D2-4CFD-817C-F6292627FF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681" y="155082"/>
            <a:ext cx="2788520" cy="6550518"/>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9C2DCA28-E33F-4844-A43C-55E03253A2E7}"/>
              </a:ext>
            </a:extLst>
          </p:cNvPr>
          <p:cNvSpPr/>
          <p:nvPr/>
        </p:nvSpPr>
        <p:spPr>
          <a:xfrm>
            <a:off x="3188070" y="2990912"/>
            <a:ext cx="1019974" cy="622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66648922"/>
      </p:ext>
    </p:extLst>
  </p:cSld>
  <p:clrMapOvr>
    <a:masterClrMapping/>
  </p:clrMapOvr>
  <mc:AlternateContent xmlns:mc="http://schemas.openxmlformats.org/markup-compatibility/2006" xmlns:p14="http://schemas.microsoft.com/office/powerpoint/2010/main">
    <mc:Choice Requires="p14">
      <p:transition spd="slow" p14:dur="2000" advTm="48664"/>
    </mc:Choice>
    <mc:Fallback xmlns="">
      <p:transition spd="slow" advTm="48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6"/>
          <a:srcRect l="-441" t="-865" r="-437" b="-1263"/>
          <a:stretch/>
        </p:blipFill>
        <p:spPr>
          <a:xfrm>
            <a:off x="334108" y="-73448"/>
            <a:ext cx="11609388" cy="7029420"/>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8064" y="244118"/>
            <a:ext cx="7979670" cy="6296313"/>
          </a:xfrm>
          <a:prstGeom prst="rect">
            <a:avLst/>
          </a:prstGeom>
          <a:ln>
            <a:noFill/>
          </a:ln>
          <a:effectLst>
            <a:outerShdw blurRad="292100" dist="139700" dir="2700000" algn="tl" rotWithShape="0">
              <a:srgbClr val="333333">
                <a:alpha val="65000"/>
              </a:srgbClr>
            </a:outerShdw>
          </a:effectLst>
        </p:spPr>
      </p:pic>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536846256"/>
      </p:ext>
    </p:extLst>
  </p:cSld>
  <p:clrMapOvr>
    <a:masterClrMapping/>
  </p:clrMapOvr>
  <mc:AlternateContent xmlns:mc="http://schemas.openxmlformats.org/markup-compatibility/2006" xmlns:p14="http://schemas.microsoft.com/office/powerpoint/2010/main">
    <mc:Choice Requires="p14">
      <p:transition spd="slow" p14:dur="2000" advTm="48664"/>
    </mc:Choice>
    <mc:Fallback xmlns="">
      <p:transition spd="slow" advTm="48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855" y="0"/>
            <a:ext cx="12192000" cy="6858000"/>
          </a:xfrm>
          <a:prstGeom prst="rect">
            <a:avLst/>
          </a:prstGeom>
        </p:spPr>
      </p:pic>
      <p:sp>
        <p:nvSpPr>
          <p:cNvPr id="6" name="Rectangle 5"/>
          <p:cNvSpPr/>
          <p:nvPr/>
        </p:nvSpPr>
        <p:spPr>
          <a:xfrm>
            <a:off x="8053754" y="1547446"/>
            <a:ext cx="1019908" cy="334108"/>
          </a:xfrm>
          <a:prstGeom prst="rect">
            <a:avLst/>
          </a:prstGeom>
          <a:solidFill>
            <a:srgbClr val="E4AC4D"/>
          </a:solidFill>
          <a:ln>
            <a:solidFill>
              <a:srgbClr val="E4AC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185397059"/>
      </p:ext>
    </p:extLst>
  </p:cSld>
  <p:clrMapOvr>
    <a:masterClrMapping/>
  </p:clrMapOvr>
  <mc:AlternateContent xmlns:mc="http://schemas.openxmlformats.org/markup-compatibility/2006" xmlns:p14="http://schemas.microsoft.com/office/powerpoint/2010/main">
    <mc:Choice Requires="p14">
      <p:transition spd="slow" p14:dur="2000" advTm="27874"/>
    </mc:Choice>
    <mc:Fallback xmlns="">
      <p:transition spd="slow" advTm="278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0"/>
            <a:ext cx="12192000" cy="6850439"/>
          </a:xfrm>
          <a:prstGeom prst="rect">
            <a:avLst/>
          </a:prstGeom>
        </p:spPr>
      </p:pic>
      <p:sp>
        <p:nvSpPr>
          <p:cNvPr id="5" name="Shape 111"/>
          <p:cNvSpPr txBox="1">
            <a:spLocks/>
          </p:cNvSpPr>
          <p:nvPr/>
        </p:nvSpPr>
        <p:spPr>
          <a:xfrm>
            <a:off x="3341076" y="1177913"/>
            <a:ext cx="5731671" cy="797999"/>
          </a:xfrm>
          <a:prstGeom prst="rect">
            <a:avLst/>
          </a:prstGeom>
          <a:noFill/>
          <a:ln>
            <a:noFill/>
          </a:ln>
        </p:spPr>
        <p:txBody>
          <a:bodyPr lIns="121748" tIns="121748" rIns="121748" bIns="121748" anchor="b"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1"/>
              </a:buClr>
              <a:buSzPct val="100000"/>
              <a:buFont typeface="News Cycle"/>
              <a:buAutoNum type="arabicPeriod"/>
              <a:defRPr sz="6400" b="1" i="0" u="none" strike="noStrike" cap="none" baseline="0">
                <a:solidFill>
                  <a:srgbClr val="434343"/>
                </a:solidFill>
                <a:latin typeface="News Cycle"/>
                <a:ea typeface="News Cycle"/>
                <a:cs typeface="News Cycle"/>
                <a:sym typeface="News Cycle"/>
                <a:rtl val="0"/>
              </a:defRPr>
            </a:lvl1pPr>
            <a:lvl2pPr marR="0" algn="l" rtl="0">
              <a:lnSpc>
                <a:spcPct val="100000"/>
              </a:lnSpc>
              <a:spcBef>
                <a:spcPts val="0"/>
              </a:spcBef>
              <a:spcAft>
                <a:spcPts val="0"/>
              </a:spcAft>
              <a:buClr>
                <a:schemeClr val="dk1"/>
              </a:buClr>
              <a:buSzPct val="100000"/>
              <a:buAutoNum type="arabicPeriod"/>
              <a:defRPr sz="3600" b="1" i="0" u="none" strike="noStrike" cap="none" baseline="0">
                <a:solidFill>
                  <a:schemeClr val="dk1"/>
                </a:solidFill>
                <a:latin typeface="Arial"/>
                <a:ea typeface="Arial"/>
                <a:cs typeface="Arial"/>
                <a:sym typeface="Arial"/>
                <a:rtl val="0"/>
              </a:defRPr>
            </a:lvl2pPr>
            <a:lvl3pPr rtl="0">
              <a:spcBef>
                <a:spcPts val="0"/>
              </a:spcBef>
              <a:buClr>
                <a:schemeClr val="dk1"/>
              </a:buClr>
              <a:buSzPct val="100000"/>
              <a:buAutoNum type="arabicPeriod"/>
              <a:defRPr sz="3600" b="1">
                <a:solidFill>
                  <a:schemeClr val="dk1"/>
                </a:solidFill>
              </a:defRPr>
            </a:lvl3pPr>
            <a:lvl4pPr rtl="0">
              <a:spcBef>
                <a:spcPts val="0"/>
              </a:spcBef>
              <a:buClr>
                <a:schemeClr val="dk1"/>
              </a:buClr>
              <a:buSzPct val="100000"/>
              <a:buAutoNum type="arabicPeriod"/>
              <a:defRPr sz="3600" b="1">
                <a:solidFill>
                  <a:schemeClr val="dk1"/>
                </a:solidFill>
              </a:defRPr>
            </a:lvl4pPr>
            <a:lvl5pPr rtl="0">
              <a:spcBef>
                <a:spcPts val="0"/>
              </a:spcBef>
              <a:buClr>
                <a:schemeClr val="dk1"/>
              </a:buClr>
              <a:buSzPct val="100000"/>
              <a:buAutoNum type="arabicPeriod"/>
              <a:defRPr sz="3600" b="1">
                <a:solidFill>
                  <a:schemeClr val="dk1"/>
                </a:solidFill>
              </a:defRPr>
            </a:lvl5pPr>
            <a:lvl6pPr rtl="0">
              <a:spcBef>
                <a:spcPts val="0"/>
              </a:spcBef>
              <a:buClr>
                <a:schemeClr val="dk1"/>
              </a:buClr>
              <a:buSzPct val="100000"/>
              <a:buAutoNum type="arabicPeriod"/>
              <a:defRPr sz="3600" b="1">
                <a:solidFill>
                  <a:schemeClr val="dk1"/>
                </a:solidFill>
              </a:defRPr>
            </a:lvl6pPr>
            <a:lvl7pPr rtl="0">
              <a:spcBef>
                <a:spcPts val="0"/>
              </a:spcBef>
              <a:buClr>
                <a:schemeClr val="dk1"/>
              </a:buClr>
              <a:buSzPct val="100000"/>
              <a:buAutoNum type="arabicPeriod"/>
              <a:defRPr sz="3600" b="1">
                <a:solidFill>
                  <a:schemeClr val="dk1"/>
                </a:solidFill>
              </a:defRPr>
            </a:lvl7pPr>
            <a:lvl8pPr rtl="0">
              <a:spcBef>
                <a:spcPts val="0"/>
              </a:spcBef>
              <a:buClr>
                <a:schemeClr val="dk1"/>
              </a:buClr>
              <a:buSzPct val="100000"/>
              <a:buAutoNum type="arabicPeriod"/>
              <a:defRPr sz="3600" b="1">
                <a:solidFill>
                  <a:schemeClr val="dk1"/>
                </a:solidFill>
              </a:defRPr>
            </a:lvl8pPr>
            <a:lvl9pPr rtl="0">
              <a:spcBef>
                <a:spcPts val="0"/>
              </a:spcBef>
              <a:buClr>
                <a:schemeClr val="dk1"/>
              </a:buClr>
              <a:buSzPct val="100000"/>
              <a:buAutoNum type="arabicPeriod"/>
              <a:defRPr sz="3600" b="1">
                <a:solidFill>
                  <a:schemeClr val="dk1"/>
                </a:solidFill>
              </a:defRPr>
            </a:lvl9pPr>
          </a:lstStyle>
          <a:p>
            <a:pPr defTabSz="914400">
              <a:buFont typeface="News Cycle"/>
              <a:buNone/>
            </a:pPr>
            <a:r>
              <a:rPr lang="en" sz="6600" b="0" kern="0">
                <a:solidFill>
                  <a:schemeClr val="bg1"/>
                </a:solidFill>
                <a:latin typeface="Nexa Light"/>
              </a:rPr>
              <a:t>W</a:t>
            </a:r>
            <a:r>
              <a:rPr lang="en-US" sz="6600" b="0" kern="0">
                <a:solidFill>
                  <a:schemeClr val="bg1"/>
                </a:solidFill>
                <a:latin typeface="Nexa Light"/>
              </a:rPr>
              <a:t>h</a:t>
            </a:r>
            <a:r>
              <a:rPr lang="en" sz="6600" b="0" kern="0">
                <a:solidFill>
                  <a:schemeClr val="bg1"/>
                </a:solidFill>
                <a:latin typeface="Nexa Light"/>
              </a:rPr>
              <a:t>at We Have</a:t>
            </a:r>
          </a:p>
        </p:txBody>
      </p:sp>
      <p:sp>
        <p:nvSpPr>
          <p:cNvPr id="6" name="TextBox 5"/>
          <p:cNvSpPr txBox="1"/>
          <p:nvPr/>
        </p:nvSpPr>
        <p:spPr>
          <a:xfrm>
            <a:off x="928255" y="2652641"/>
            <a:ext cx="10363200" cy="2018694"/>
          </a:xfrm>
          <a:prstGeom prst="rect">
            <a:avLst/>
          </a:prstGeom>
          <a:noFill/>
        </p:spPr>
        <p:txBody>
          <a:bodyPr wrap="square" rtlCol="0">
            <a:spAutoFit/>
          </a:bodyPr>
          <a:lstStyle/>
          <a:p>
            <a:pPr algn="ctr">
              <a:lnSpc>
                <a:spcPct val="150000"/>
              </a:lnSpc>
            </a:pPr>
            <a:r>
              <a:rPr lang="en-US" sz="4400">
                <a:solidFill>
                  <a:schemeClr val="bg1"/>
                </a:solidFill>
                <a:latin typeface="Nexa Light" panose="02000000000000000000" pitchFamily="50" charset="0"/>
              </a:rPr>
              <a:t>10,000 Users in Over 50 Countries </a:t>
            </a:r>
          </a:p>
          <a:p>
            <a:pPr algn="ctr">
              <a:lnSpc>
                <a:spcPct val="150000"/>
              </a:lnSpc>
            </a:pPr>
            <a:r>
              <a:rPr lang="en-US" sz="4400">
                <a:solidFill>
                  <a:schemeClr val="bg1"/>
                </a:solidFill>
                <a:latin typeface="Nexa Light" panose="02000000000000000000" pitchFamily="50" charset="0"/>
              </a:rPr>
              <a:t>12 Million Data Points Obtained</a:t>
            </a:r>
          </a:p>
        </p:txBody>
      </p:sp>
    </p:spTree>
    <p:extLst>
      <p:ext uri="{BB962C8B-B14F-4D97-AF65-F5344CB8AC3E}">
        <p14:creationId xmlns:p14="http://schemas.microsoft.com/office/powerpoint/2010/main" val="493729139"/>
      </p:ext>
    </p:extLst>
  </p:cSld>
  <p:clrMapOvr>
    <a:masterClrMapping/>
  </p:clrMapOvr>
  <mc:AlternateContent xmlns:mc="http://schemas.openxmlformats.org/markup-compatibility/2006" xmlns:p14="http://schemas.microsoft.com/office/powerpoint/2010/main">
    <mc:Choice Requires="p14">
      <p:transition spd="slow" p14:dur="2000" advTm="14722"/>
    </mc:Choice>
    <mc:Fallback xmlns="">
      <p:transition spd="slow" advTm="14722"/>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494864" y="2303890"/>
            <a:ext cx="2068655" cy="2117567"/>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116959" y="-295603"/>
            <a:ext cx="12192000" cy="6823321"/>
          </a:xfrm>
          <a:prstGeom prst="rect">
            <a:avLst/>
          </a:prstGeom>
        </p:spPr>
      </p:pic>
      <p:sp>
        <p:nvSpPr>
          <p:cNvPr id="36" name="Arrow: Left 35">
            <a:extLst>
              <a:ext uri="{FF2B5EF4-FFF2-40B4-BE49-F238E27FC236}">
                <a16:creationId xmlns:a16="http://schemas.microsoft.com/office/drawing/2014/main" id="{59F7EF2C-E48F-49D2-893A-E560EB25C7BA}"/>
              </a:ext>
            </a:extLst>
          </p:cNvPr>
          <p:cNvSpPr/>
          <p:nvPr/>
        </p:nvSpPr>
        <p:spPr>
          <a:xfrm rot="7871474">
            <a:off x="7241273" y="2604576"/>
            <a:ext cx="555411"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C6CFA46E-B4DB-4253-BEC7-6576FD3AA82A}"/>
              </a:ext>
            </a:extLst>
          </p:cNvPr>
          <p:cNvSpPr/>
          <p:nvPr/>
        </p:nvSpPr>
        <p:spPr>
          <a:xfrm rot="2014070">
            <a:off x="7420379" y="4034930"/>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Arrow: Left 28">
            <a:extLst>
              <a:ext uri="{FF2B5EF4-FFF2-40B4-BE49-F238E27FC236}">
                <a16:creationId xmlns:a16="http://schemas.microsoft.com/office/drawing/2014/main" id="{76A1F80C-CC9F-46C9-848B-38616A3C0AB7}"/>
              </a:ext>
            </a:extLst>
          </p:cNvPr>
          <p:cNvSpPr/>
          <p:nvPr/>
        </p:nvSpPr>
        <p:spPr>
          <a:xfrm rot="3063001">
            <a:off x="1822415" y="4285323"/>
            <a:ext cx="521428"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Left 32">
            <a:extLst>
              <a:ext uri="{FF2B5EF4-FFF2-40B4-BE49-F238E27FC236}">
                <a16:creationId xmlns:a16="http://schemas.microsoft.com/office/drawing/2014/main" id="{F6270CA1-6239-40D1-AF88-69418232267D}"/>
              </a:ext>
            </a:extLst>
          </p:cNvPr>
          <p:cNvSpPr/>
          <p:nvPr/>
        </p:nvSpPr>
        <p:spPr>
          <a:xfrm rot="2527526">
            <a:off x="5523869" y="2486389"/>
            <a:ext cx="555411"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Left 29">
            <a:extLst>
              <a:ext uri="{FF2B5EF4-FFF2-40B4-BE49-F238E27FC236}">
                <a16:creationId xmlns:a16="http://schemas.microsoft.com/office/drawing/2014/main" id="{C2F046D1-E316-4B36-9EA6-E1200289236D}"/>
              </a:ext>
            </a:extLst>
          </p:cNvPr>
          <p:cNvSpPr/>
          <p:nvPr/>
        </p:nvSpPr>
        <p:spPr>
          <a:xfrm rot="6575713">
            <a:off x="6706723" y="2238665"/>
            <a:ext cx="555412"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Left 33">
            <a:extLst>
              <a:ext uri="{FF2B5EF4-FFF2-40B4-BE49-F238E27FC236}">
                <a16:creationId xmlns:a16="http://schemas.microsoft.com/office/drawing/2014/main" id="{65391E16-4CAC-4F63-8263-797503528E0C}"/>
              </a:ext>
            </a:extLst>
          </p:cNvPr>
          <p:cNvSpPr/>
          <p:nvPr/>
        </p:nvSpPr>
        <p:spPr>
          <a:xfrm rot="3653349">
            <a:off x="6043809" y="2229955"/>
            <a:ext cx="555412"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lat illustration biotechnology with researchers Free Vector">
            <a:extLst>
              <a:ext uri="{FF2B5EF4-FFF2-40B4-BE49-F238E27FC236}">
                <a16:creationId xmlns:a16="http://schemas.microsoft.com/office/drawing/2014/main" id="{049157B9-7E5D-4967-B090-9D245FFCAC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555" r="15874"/>
          <a:stretch/>
        </p:blipFill>
        <p:spPr bwMode="auto">
          <a:xfrm>
            <a:off x="6258817" y="4886398"/>
            <a:ext cx="1098582" cy="1036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2" name="Arrow: Right 21">
            <a:extLst>
              <a:ext uri="{FF2B5EF4-FFF2-40B4-BE49-F238E27FC236}">
                <a16:creationId xmlns:a16="http://schemas.microsoft.com/office/drawing/2014/main" id="{DE46244A-231C-4FDF-A4B1-34B2BAE3EA8D}"/>
              </a:ext>
            </a:extLst>
          </p:cNvPr>
          <p:cNvSpPr/>
          <p:nvPr/>
        </p:nvSpPr>
        <p:spPr>
          <a:xfrm rot="5081291">
            <a:off x="6514850" y="4496945"/>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p:cNvSpPr txBox="1"/>
          <p:nvPr/>
        </p:nvSpPr>
        <p:spPr>
          <a:xfrm>
            <a:off x="683151" y="3268580"/>
            <a:ext cx="1660772" cy="954107"/>
          </a:xfrm>
          <a:prstGeom prst="rect">
            <a:avLst/>
          </a:prstGeom>
          <a:noFill/>
        </p:spPr>
        <p:txBody>
          <a:bodyPr wrap="square" rtlCol="0">
            <a:spAutoFit/>
          </a:bodyPr>
          <a:lstStyle/>
          <a:p>
            <a:pPr algn="ctr"/>
            <a:r>
              <a:rPr lang="en-US" sz="2800" dirty="0">
                <a:solidFill>
                  <a:srgbClr val="EAEAEA"/>
                </a:solidFill>
                <a:latin typeface="Nexa Light" panose="02000000000000000000" pitchFamily="50" charset="0"/>
              </a:rPr>
              <a:t>Open Humans</a:t>
            </a:r>
          </a:p>
        </p:txBody>
      </p:sp>
      <p:pic>
        <p:nvPicPr>
          <p:cNvPr id="1026" name="Picture 2" descr="How to Export Large WordPress Databases and Speed Up the Process •">
            <a:extLst>
              <a:ext uri="{FF2B5EF4-FFF2-40B4-BE49-F238E27FC236}">
                <a16:creationId xmlns:a16="http://schemas.microsoft.com/office/drawing/2014/main" id="{7C16A779-2E2B-4A17-A64B-C357541EE9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98" y="2519511"/>
            <a:ext cx="2085527" cy="96835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10EB4C5-FE42-46E7-8466-E0C4F21DD2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32230" y="4751170"/>
            <a:ext cx="824507" cy="692586"/>
          </a:xfrm>
          <a:prstGeom prst="rect">
            <a:avLst/>
          </a:prstGeom>
        </p:spPr>
      </p:pic>
      <p:sp>
        <p:nvSpPr>
          <p:cNvPr id="14" name="Oval 13"/>
          <p:cNvSpPr/>
          <p:nvPr/>
        </p:nvSpPr>
        <p:spPr>
          <a:xfrm>
            <a:off x="5570096" y="2380774"/>
            <a:ext cx="2153121" cy="2040683"/>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875796" y="3375350"/>
            <a:ext cx="1604165" cy="923330"/>
          </a:xfrm>
          <a:prstGeom prst="rect">
            <a:avLst/>
          </a:prstGeom>
          <a:noFill/>
        </p:spPr>
        <p:txBody>
          <a:bodyPr wrap="square" rtlCol="0">
            <a:spAutoFit/>
          </a:bodyPr>
          <a:lstStyle/>
          <a:p>
            <a:pPr algn="ctr"/>
            <a:r>
              <a:rPr lang="en-US" dirty="0">
                <a:solidFill>
                  <a:srgbClr val="EAEAEA"/>
                </a:solidFill>
                <a:latin typeface="Nexa Light" panose="02000000000000000000" pitchFamily="50" charset="0"/>
              </a:rPr>
              <a:t>All of Us Data and Research Center</a:t>
            </a:r>
          </a:p>
        </p:txBody>
      </p:sp>
      <p:sp>
        <p:nvSpPr>
          <p:cNvPr id="12" name="TextBox 11">
            <a:extLst>
              <a:ext uri="{FF2B5EF4-FFF2-40B4-BE49-F238E27FC236}">
                <a16:creationId xmlns:a16="http://schemas.microsoft.com/office/drawing/2014/main" id="{43D3C36E-7D33-4A82-BDA7-A37797E2D8DC}"/>
              </a:ext>
            </a:extLst>
          </p:cNvPr>
          <p:cNvSpPr txBox="1"/>
          <p:nvPr/>
        </p:nvSpPr>
        <p:spPr>
          <a:xfrm>
            <a:off x="4153006" y="5198466"/>
            <a:ext cx="2007461" cy="461665"/>
          </a:xfrm>
          <a:prstGeom prst="rect">
            <a:avLst/>
          </a:prstGeom>
          <a:noFill/>
        </p:spPr>
        <p:txBody>
          <a:bodyPr wrap="square" rtlCol="0">
            <a:spAutoFit/>
          </a:bodyPr>
          <a:lstStyle/>
          <a:p>
            <a:pPr algn="ctr"/>
            <a:r>
              <a:rPr lang="en-US" sz="2400"/>
              <a:t>Developers</a:t>
            </a:r>
          </a:p>
        </p:txBody>
      </p:sp>
      <p:sp>
        <p:nvSpPr>
          <p:cNvPr id="5" name="Arrow: Right 4">
            <a:extLst>
              <a:ext uri="{FF2B5EF4-FFF2-40B4-BE49-F238E27FC236}">
                <a16:creationId xmlns:a16="http://schemas.microsoft.com/office/drawing/2014/main" id="{8823B4C7-A737-45F1-A122-A5F9D91D9CD8}"/>
              </a:ext>
            </a:extLst>
          </p:cNvPr>
          <p:cNvSpPr/>
          <p:nvPr/>
        </p:nvSpPr>
        <p:spPr>
          <a:xfrm rot="19031753">
            <a:off x="5449911" y="4046628"/>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50" name="Picture 2" descr="Roadmap to become a successful programmer | TechGig">
            <a:extLst>
              <a:ext uri="{FF2B5EF4-FFF2-40B4-BE49-F238E27FC236}">
                <a16:creationId xmlns:a16="http://schemas.microsoft.com/office/drawing/2014/main" id="{3DFF65CB-7931-470C-967D-763B1B15420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8769" t="9001" r="26133" b="9700"/>
          <a:stretch/>
        </p:blipFill>
        <p:spPr bwMode="auto">
          <a:xfrm>
            <a:off x="4588388" y="4206266"/>
            <a:ext cx="1030637" cy="1036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537009C-C638-4E5E-9E67-93C503217D64}"/>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901211" y="2346942"/>
            <a:ext cx="1490543" cy="1434005"/>
          </a:xfrm>
          <a:prstGeom prst="rect">
            <a:avLst/>
          </a:prstGeom>
        </p:spPr>
      </p:pic>
      <p:sp>
        <p:nvSpPr>
          <p:cNvPr id="6" name="Arrow: Left 5">
            <a:extLst>
              <a:ext uri="{FF2B5EF4-FFF2-40B4-BE49-F238E27FC236}">
                <a16:creationId xmlns:a16="http://schemas.microsoft.com/office/drawing/2014/main" id="{3F09F885-9570-4DDE-8260-437045BA7BC4}"/>
              </a:ext>
            </a:extLst>
          </p:cNvPr>
          <p:cNvSpPr/>
          <p:nvPr/>
        </p:nvSpPr>
        <p:spPr>
          <a:xfrm rot="10800000" flipV="1">
            <a:off x="3620123" y="2346942"/>
            <a:ext cx="1612949" cy="2403107"/>
          </a:xfrm>
          <a:prstGeom prst="lef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All of Us Open Humans Project</a:t>
            </a:r>
          </a:p>
        </p:txBody>
      </p:sp>
      <p:sp>
        <p:nvSpPr>
          <p:cNvPr id="18" name="TextBox 17">
            <a:extLst>
              <a:ext uri="{FF2B5EF4-FFF2-40B4-BE49-F238E27FC236}">
                <a16:creationId xmlns:a16="http://schemas.microsoft.com/office/drawing/2014/main" id="{F2683CDC-3585-4000-BF4B-5A6AB22E18A8}"/>
              </a:ext>
            </a:extLst>
          </p:cNvPr>
          <p:cNvSpPr txBox="1"/>
          <p:nvPr/>
        </p:nvSpPr>
        <p:spPr>
          <a:xfrm>
            <a:off x="5680424" y="5934970"/>
            <a:ext cx="2543021" cy="461665"/>
          </a:xfrm>
          <a:prstGeom prst="rect">
            <a:avLst/>
          </a:prstGeom>
          <a:noFill/>
        </p:spPr>
        <p:txBody>
          <a:bodyPr wrap="square" rtlCol="0">
            <a:spAutoFit/>
          </a:bodyPr>
          <a:lstStyle/>
          <a:p>
            <a:pPr algn="ctr"/>
            <a:r>
              <a:rPr lang="en-US" sz="2400"/>
              <a:t>Researchers</a:t>
            </a:r>
          </a:p>
        </p:txBody>
      </p:sp>
      <p:sp>
        <p:nvSpPr>
          <p:cNvPr id="20" name="TextBox 19">
            <a:extLst>
              <a:ext uri="{FF2B5EF4-FFF2-40B4-BE49-F238E27FC236}">
                <a16:creationId xmlns:a16="http://schemas.microsoft.com/office/drawing/2014/main" id="{4FBDBACA-8FD1-4687-8087-F4799F3BDF4F}"/>
              </a:ext>
            </a:extLst>
          </p:cNvPr>
          <p:cNvSpPr txBox="1"/>
          <p:nvPr/>
        </p:nvSpPr>
        <p:spPr>
          <a:xfrm>
            <a:off x="118508" y="5583554"/>
            <a:ext cx="1635336" cy="461665"/>
          </a:xfrm>
          <a:prstGeom prst="rect">
            <a:avLst/>
          </a:prstGeom>
          <a:noFill/>
        </p:spPr>
        <p:txBody>
          <a:bodyPr wrap="square" rtlCol="0">
            <a:spAutoFit/>
          </a:bodyPr>
          <a:lstStyle/>
          <a:p>
            <a:pPr algn="ctr"/>
            <a:r>
              <a:rPr lang="en-US" sz="2400" dirty="0"/>
              <a:t>Patients</a:t>
            </a:r>
          </a:p>
        </p:txBody>
      </p:sp>
      <p:sp>
        <p:nvSpPr>
          <p:cNvPr id="21" name="Arrow: Left 20">
            <a:extLst>
              <a:ext uri="{FF2B5EF4-FFF2-40B4-BE49-F238E27FC236}">
                <a16:creationId xmlns:a16="http://schemas.microsoft.com/office/drawing/2014/main" id="{A8D99F40-68BD-4078-BA6E-44EF3B25C26E}"/>
              </a:ext>
            </a:extLst>
          </p:cNvPr>
          <p:cNvSpPr/>
          <p:nvPr/>
        </p:nvSpPr>
        <p:spPr>
          <a:xfrm rot="7085680">
            <a:off x="797586" y="4255321"/>
            <a:ext cx="484477"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ow can IT tools improve patient education? - ALSAD">
            <a:extLst>
              <a:ext uri="{FF2B5EF4-FFF2-40B4-BE49-F238E27FC236}">
                <a16:creationId xmlns:a16="http://schemas.microsoft.com/office/drawing/2014/main" id="{6C3D97AA-1D68-4534-838D-3E626E53EA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3969" r="18207"/>
          <a:stretch/>
        </p:blipFill>
        <p:spPr bwMode="auto">
          <a:xfrm>
            <a:off x="311726" y="4485005"/>
            <a:ext cx="1153754" cy="10897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1DCCC4D-4677-4AB4-8E9A-9FF637F4B9EA}"/>
              </a:ext>
            </a:extLst>
          </p:cNvPr>
          <p:cNvGrpSpPr/>
          <p:nvPr/>
        </p:nvGrpSpPr>
        <p:grpSpPr>
          <a:xfrm>
            <a:off x="1749118" y="4452850"/>
            <a:ext cx="1738374" cy="1361537"/>
            <a:chOff x="7622516" y="4767982"/>
            <a:chExt cx="2553766" cy="2000172"/>
          </a:xfrm>
        </p:grpSpPr>
        <p:sp>
          <p:nvSpPr>
            <p:cNvPr id="2" name="Oval 1">
              <a:extLst>
                <a:ext uri="{FF2B5EF4-FFF2-40B4-BE49-F238E27FC236}">
                  <a16:creationId xmlns:a16="http://schemas.microsoft.com/office/drawing/2014/main" id="{A8293967-B032-440D-AC24-08E14452E622}"/>
                </a:ext>
              </a:extLst>
            </p:cNvPr>
            <p:cNvSpPr/>
            <p:nvPr/>
          </p:nvSpPr>
          <p:spPr>
            <a:xfrm>
              <a:off x="8052601" y="4767982"/>
              <a:ext cx="1432216" cy="142257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Anthem Blue Cross &amp; Blue Shield Quotes - Hyers &amp; Associates">
              <a:extLst>
                <a:ext uri="{FF2B5EF4-FFF2-40B4-BE49-F238E27FC236}">
                  <a16:creationId xmlns:a16="http://schemas.microsoft.com/office/drawing/2014/main" id="{B0DBB6CA-A9C0-4DEE-B93A-DCE3A52D9FB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2756" b="38875"/>
            <a:stretch/>
          </p:blipFill>
          <p:spPr bwMode="auto">
            <a:xfrm>
              <a:off x="8090767" y="5159748"/>
              <a:ext cx="1355884" cy="69967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2BA6AFF-AF28-407F-BC7C-34278BF78CFB}"/>
                </a:ext>
              </a:extLst>
            </p:cNvPr>
            <p:cNvSpPr txBox="1"/>
            <p:nvPr/>
          </p:nvSpPr>
          <p:spPr>
            <a:xfrm>
              <a:off x="7622516" y="6089943"/>
              <a:ext cx="2553766" cy="678211"/>
            </a:xfrm>
            <a:prstGeom prst="rect">
              <a:avLst/>
            </a:prstGeom>
            <a:noFill/>
          </p:spPr>
          <p:txBody>
            <a:bodyPr wrap="square" rtlCol="0">
              <a:spAutoFit/>
            </a:bodyPr>
            <a:lstStyle/>
            <a:p>
              <a:pPr algn="ctr"/>
              <a:r>
                <a:rPr lang="en-US" sz="2400"/>
                <a:t>Insurance</a:t>
              </a:r>
            </a:p>
          </p:txBody>
        </p:sp>
      </p:grpSp>
      <p:pic>
        <p:nvPicPr>
          <p:cNvPr id="8" name="Picture 7">
            <a:extLst>
              <a:ext uri="{FF2B5EF4-FFF2-40B4-BE49-F238E27FC236}">
                <a16:creationId xmlns:a16="http://schemas.microsoft.com/office/drawing/2014/main" id="{06694515-8B98-46CB-ACCB-9ECF0E953C43}"/>
              </a:ext>
            </a:extLst>
          </p:cNvPr>
          <p:cNvPicPr>
            <a:picLocks noChangeAspect="1"/>
          </p:cNvPicPr>
          <p:nvPr/>
        </p:nvPicPr>
        <p:blipFill>
          <a:blip r:embed="rId13"/>
          <a:stretch>
            <a:fillRect/>
          </a:stretch>
        </p:blipFill>
        <p:spPr>
          <a:xfrm>
            <a:off x="7777558" y="4281448"/>
            <a:ext cx="779180" cy="7971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7" name="TextBox 26">
            <a:extLst>
              <a:ext uri="{FF2B5EF4-FFF2-40B4-BE49-F238E27FC236}">
                <a16:creationId xmlns:a16="http://schemas.microsoft.com/office/drawing/2014/main" id="{714BB565-806C-4F10-8EB3-2E313C3C707F}"/>
              </a:ext>
            </a:extLst>
          </p:cNvPr>
          <p:cNvSpPr txBox="1"/>
          <p:nvPr/>
        </p:nvSpPr>
        <p:spPr>
          <a:xfrm>
            <a:off x="7550830" y="5041305"/>
            <a:ext cx="1685764" cy="461665"/>
          </a:xfrm>
          <a:prstGeom prst="rect">
            <a:avLst/>
          </a:prstGeom>
          <a:noFill/>
        </p:spPr>
        <p:txBody>
          <a:bodyPr wrap="square" rtlCol="0">
            <a:spAutoFit/>
          </a:bodyPr>
          <a:lstStyle/>
          <a:p>
            <a:pPr algn="ctr"/>
            <a:r>
              <a:rPr lang="en-US" sz="2400"/>
              <a:t>Physicians</a:t>
            </a:r>
          </a:p>
        </p:txBody>
      </p:sp>
      <p:pic>
        <p:nvPicPr>
          <p:cNvPr id="9218" name="Picture 2" descr="Fda - Free food icons">
            <a:extLst>
              <a:ext uri="{FF2B5EF4-FFF2-40B4-BE49-F238E27FC236}">
                <a16:creationId xmlns:a16="http://schemas.microsoft.com/office/drawing/2014/main" id="{6A5D99EB-B80B-4949-954E-57AE366EEE8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2931" y="1898768"/>
            <a:ext cx="898250" cy="89825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C5B11125-E3D8-4270-A009-E1358DFC1CE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57930" y="1384225"/>
            <a:ext cx="809520" cy="61133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National Institutes of Health - MEpedia">
            <a:extLst>
              <a:ext uri="{FF2B5EF4-FFF2-40B4-BE49-F238E27FC236}">
                <a16:creationId xmlns:a16="http://schemas.microsoft.com/office/drawing/2014/main" id="{3D586265-E1A1-4068-9CC4-1DFA12744C7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60959" y="1341254"/>
            <a:ext cx="778670" cy="68498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WHO | UNGIS">
            <a:extLst>
              <a:ext uri="{FF2B5EF4-FFF2-40B4-BE49-F238E27FC236}">
                <a16:creationId xmlns:a16="http://schemas.microsoft.com/office/drawing/2014/main" id="{BC1F30DE-D77A-4C69-8633-337F79345E2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36378" y="1657946"/>
            <a:ext cx="869637" cy="869637"/>
          </a:xfrm>
          <a:prstGeom prst="ellipse">
            <a:avLst/>
          </a:prstGeom>
          <a:solidFill>
            <a:schemeClr val="bg1"/>
          </a:solidFill>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AutoShape 2" descr="Amazon drops word mark in new app icon, fully embracing the smile logo">
            <a:extLst>
              <a:ext uri="{FF2B5EF4-FFF2-40B4-BE49-F238E27FC236}">
                <a16:creationId xmlns:a16="http://schemas.microsoft.com/office/drawing/2014/main" id="{60BC2DFF-96D2-4C6F-A5C9-63490D81D4F1}"/>
              </a:ext>
            </a:extLst>
          </p:cNvPr>
          <p:cNvSpPr>
            <a:spLocks noChangeAspect="1" noChangeArrowheads="1"/>
          </p:cNvSpPr>
          <p:nvPr/>
        </p:nvSpPr>
        <p:spPr bwMode="auto">
          <a:xfrm>
            <a:off x="7137045" y="3002285"/>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Amazon drops word mark in new app icon, fully embracing the smile logo">
            <a:extLst>
              <a:ext uri="{FF2B5EF4-FFF2-40B4-BE49-F238E27FC236}">
                <a16:creationId xmlns:a16="http://schemas.microsoft.com/office/drawing/2014/main" id="{98B60DC9-120E-477E-80C5-6CCD4CB76133}"/>
              </a:ext>
            </a:extLst>
          </p:cNvPr>
          <p:cNvSpPr>
            <a:spLocks noChangeAspect="1" noChangeArrowheads="1"/>
          </p:cNvSpPr>
          <p:nvPr/>
        </p:nvSpPr>
        <p:spPr bwMode="auto">
          <a:xfrm>
            <a:off x="7289445" y="3154685"/>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Amazon Icon | Socialmedia Iconset | uiconstock">
            <a:extLst>
              <a:ext uri="{FF2B5EF4-FFF2-40B4-BE49-F238E27FC236}">
                <a16:creationId xmlns:a16="http://schemas.microsoft.com/office/drawing/2014/main" id="{5258613C-E59E-408D-90E8-217C7F162187}"/>
              </a:ext>
            </a:extLst>
          </p:cNvPr>
          <p:cNvSpPr>
            <a:spLocks noChangeAspect="1" noChangeArrowheads="1"/>
          </p:cNvSpPr>
          <p:nvPr/>
        </p:nvSpPr>
        <p:spPr bwMode="auto">
          <a:xfrm>
            <a:off x="8421341" y="3763127"/>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rrow: Left 43">
            <a:extLst>
              <a:ext uri="{FF2B5EF4-FFF2-40B4-BE49-F238E27FC236}">
                <a16:creationId xmlns:a16="http://schemas.microsoft.com/office/drawing/2014/main" id="{E684F930-6E54-4ED5-B1B4-8656618BE7E2}"/>
              </a:ext>
            </a:extLst>
          </p:cNvPr>
          <p:cNvSpPr/>
          <p:nvPr/>
        </p:nvSpPr>
        <p:spPr>
          <a:xfrm rot="21119920">
            <a:off x="2465431" y="3311635"/>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Left 44">
            <a:extLst>
              <a:ext uri="{FF2B5EF4-FFF2-40B4-BE49-F238E27FC236}">
                <a16:creationId xmlns:a16="http://schemas.microsoft.com/office/drawing/2014/main" id="{0871CDF6-9F6F-43E2-BD9F-BB38D24CD3BC}"/>
              </a:ext>
            </a:extLst>
          </p:cNvPr>
          <p:cNvSpPr/>
          <p:nvPr/>
        </p:nvSpPr>
        <p:spPr>
          <a:xfrm rot="15211448">
            <a:off x="978877" y="2120805"/>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Left 45">
            <a:extLst>
              <a:ext uri="{FF2B5EF4-FFF2-40B4-BE49-F238E27FC236}">
                <a16:creationId xmlns:a16="http://schemas.microsoft.com/office/drawing/2014/main" id="{0C936ECB-96E3-4F50-8123-9D1511CD7C36}"/>
              </a:ext>
            </a:extLst>
          </p:cNvPr>
          <p:cNvSpPr/>
          <p:nvPr/>
        </p:nvSpPr>
        <p:spPr>
          <a:xfrm rot="13891180">
            <a:off x="447562" y="2356307"/>
            <a:ext cx="522954" cy="254928"/>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Amazon Logo Icon of Flat style - Available in SVG, PNG, EPS, AI &amp; Icon fonts">
            <a:extLst>
              <a:ext uri="{FF2B5EF4-FFF2-40B4-BE49-F238E27FC236}">
                <a16:creationId xmlns:a16="http://schemas.microsoft.com/office/drawing/2014/main" id="{75486071-27AF-40A4-BEE3-30666475E83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988" y="1957794"/>
            <a:ext cx="521587" cy="521587"/>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338" name="Picture 2" descr="Instacart offers grocery delivery to your front door - Inside Business">
            <a:extLst>
              <a:ext uri="{FF2B5EF4-FFF2-40B4-BE49-F238E27FC236}">
                <a16:creationId xmlns:a16="http://schemas.microsoft.com/office/drawing/2014/main" id="{1A095673-707A-40EB-8FAF-DF2FC935858B}"/>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4433" t="5109" r="17367" b="5783"/>
          <a:stretch/>
        </p:blipFill>
        <p:spPr bwMode="auto">
          <a:xfrm>
            <a:off x="910084" y="1856205"/>
            <a:ext cx="481227" cy="451643"/>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314" name="Picture 2" descr="Amazon.com: Walgreens: Alexa Skills">
            <a:extLst>
              <a:ext uri="{FF2B5EF4-FFF2-40B4-BE49-F238E27FC236}">
                <a16:creationId xmlns:a16="http://schemas.microsoft.com/office/drawing/2014/main" id="{6D56F5B6-000B-4C2C-B169-FF2D93A3D5E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79464" y="1849006"/>
            <a:ext cx="652227" cy="65222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9CFF803E-0089-4951-A33D-6A2BCB104C9A}"/>
              </a:ext>
            </a:extLst>
          </p:cNvPr>
          <p:cNvSpPr txBox="1"/>
          <p:nvPr/>
        </p:nvSpPr>
        <p:spPr>
          <a:xfrm>
            <a:off x="-76614" y="1692351"/>
            <a:ext cx="1614281" cy="276999"/>
          </a:xfrm>
          <a:prstGeom prst="rect">
            <a:avLst/>
          </a:prstGeom>
          <a:noFill/>
        </p:spPr>
        <p:txBody>
          <a:bodyPr wrap="square">
            <a:spAutoFit/>
          </a:bodyPr>
          <a:lstStyle/>
          <a:p>
            <a:r>
              <a:rPr lang="en-US" sz="1200" dirty="0"/>
              <a:t>Supplements</a:t>
            </a:r>
          </a:p>
        </p:txBody>
      </p:sp>
      <p:sp>
        <p:nvSpPr>
          <p:cNvPr id="50" name="TextBox 49">
            <a:extLst>
              <a:ext uri="{FF2B5EF4-FFF2-40B4-BE49-F238E27FC236}">
                <a16:creationId xmlns:a16="http://schemas.microsoft.com/office/drawing/2014/main" id="{582A9604-B2C4-481B-9369-1D4679FEAE17}"/>
              </a:ext>
            </a:extLst>
          </p:cNvPr>
          <p:cNvSpPr txBox="1"/>
          <p:nvPr/>
        </p:nvSpPr>
        <p:spPr>
          <a:xfrm>
            <a:off x="823082" y="1552010"/>
            <a:ext cx="1429170" cy="276999"/>
          </a:xfrm>
          <a:prstGeom prst="rect">
            <a:avLst/>
          </a:prstGeom>
          <a:noFill/>
        </p:spPr>
        <p:txBody>
          <a:bodyPr wrap="square">
            <a:spAutoFit/>
          </a:bodyPr>
          <a:lstStyle/>
          <a:p>
            <a:r>
              <a:rPr lang="en-US" sz="1200" dirty="0"/>
              <a:t>Groceries</a:t>
            </a:r>
          </a:p>
        </p:txBody>
      </p:sp>
      <p:sp>
        <p:nvSpPr>
          <p:cNvPr id="52" name="TextBox 51">
            <a:extLst>
              <a:ext uri="{FF2B5EF4-FFF2-40B4-BE49-F238E27FC236}">
                <a16:creationId xmlns:a16="http://schemas.microsoft.com/office/drawing/2014/main" id="{0100C0D3-7112-4406-AA43-59FB788122EF}"/>
              </a:ext>
            </a:extLst>
          </p:cNvPr>
          <p:cNvSpPr txBox="1"/>
          <p:nvPr/>
        </p:nvSpPr>
        <p:spPr>
          <a:xfrm>
            <a:off x="1701793" y="1597667"/>
            <a:ext cx="1487936" cy="276999"/>
          </a:xfrm>
          <a:prstGeom prst="rect">
            <a:avLst/>
          </a:prstGeom>
          <a:noFill/>
        </p:spPr>
        <p:txBody>
          <a:bodyPr wrap="square">
            <a:spAutoFit/>
          </a:bodyPr>
          <a:lstStyle/>
          <a:p>
            <a:r>
              <a:rPr lang="en-US" sz="1200" dirty="0"/>
              <a:t>Medications</a:t>
            </a:r>
          </a:p>
        </p:txBody>
      </p:sp>
      <p:sp>
        <p:nvSpPr>
          <p:cNvPr id="53" name="Arrow: Left 52">
            <a:extLst>
              <a:ext uri="{FF2B5EF4-FFF2-40B4-BE49-F238E27FC236}">
                <a16:creationId xmlns:a16="http://schemas.microsoft.com/office/drawing/2014/main" id="{61832BD1-AF5F-42DA-B381-9187F1C88091}"/>
              </a:ext>
            </a:extLst>
          </p:cNvPr>
          <p:cNvSpPr/>
          <p:nvPr/>
        </p:nvSpPr>
        <p:spPr>
          <a:xfrm rot="10800000">
            <a:off x="8058757" y="3316024"/>
            <a:ext cx="1292471"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Table&#10;&#10;Description automatically generated">
            <a:extLst>
              <a:ext uri="{FF2B5EF4-FFF2-40B4-BE49-F238E27FC236}">
                <a16:creationId xmlns:a16="http://schemas.microsoft.com/office/drawing/2014/main" id="{D9C12293-A6E2-438D-80CB-35A2DE46B22E}"/>
              </a:ext>
            </a:extLst>
          </p:cNvPr>
          <p:cNvPicPr>
            <a:picLocks noChangeAspect="1"/>
          </p:cNvPicPr>
          <p:nvPr/>
        </p:nvPicPr>
        <p:blipFill rotWithShape="1">
          <a:blip r:embed="rId21">
            <a:extLst>
              <a:ext uri="{28A0092B-C50C-407E-A947-70E740481C1C}">
                <a14:useLocalDpi xmlns:a14="http://schemas.microsoft.com/office/drawing/2010/main" val="0"/>
              </a:ext>
            </a:extLst>
          </a:blip>
          <a:srcRect b="46920"/>
          <a:stretch/>
        </p:blipFill>
        <p:spPr>
          <a:xfrm>
            <a:off x="9754785" y="2296164"/>
            <a:ext cx="1782960" cy="2168826"/>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628314689"/>
      </p:ext>
    </p:extLst>
  </p:cSld>
  <p:clrMapOvr>
    <a:masterClrMapping/>
  </p:clrMapOvr>
  <mc:AlternateContent xmlns:mc="http://schemas.openxmlformats.org/markup-compatibility/2006" xmlns:p14="http://schemas.microsoft.com/office/powerpoint/2010/main">
    <mc:Choice Requires="p14">
      <p:transition spd="slow" p14:dur="2000" advTm="20318"/>
    </mc:Choice>
    <mc:Fallback xmlns="">
      <p:transition spd="slow" advTm="20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4" grpId="0" animBg="1"/>
      <p:bldP spid="1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62592" y="837659"/>
            <a:ext cx="5649495" cy="1107996"/>
          </a:xfrm>
          <a:prstGeom prst="rect">
            <a:avLst/>
          </a:prstGeom>
        </p:spPr>
        <p:txBody>
          <a:bodyPr wrap="none">
            <a:spAutoFit/>
          </a:bodyPr>
          <a:lstStyle/>
          <a:p>
            <a:pPr algn="ctr"/>
            <a:r>
              <a:rPr lang="en-US" sz="6600">
                <a:solidFill>
                  <a:schemeClr val="bg1"/>
                </a:solidFill>
                <a:latin typeface="Nexa Light" panose="02000000000000000000" pitchFamily="50" charset="0"/>
              </a:rPr>
              <a:t>COORDINATION</a:t>
            </a: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4052" y="2230567"/>
            <a:ext cx="1211246" cy="1017447"/>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99375" y="2230567"/>
            <a:ext cx="1396514" cy="1177062"/>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96757" y="4138682"/>
            <a:ext cx="1600897" cy="1390494"/>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40973" y="2275856"/>
            <a:ext cx="892727" cy="892727"/>
          </a:xfrm>
          <a:prstGeom prst="rect">
            <a:avLst/>
          </a:prstGeom>
        </p:spPr>
      </p:pic>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21789" y="4138682"/>
            <a:ext cx="1520136" cy="1281257"/>
          </a:xfrm>
          <a:prstGeom prst="rect">
            <a:avLst/>
          </a:prstGeom>
        </p:spPr>
      </p:pic>
      <p:sp>
        <p:nvSpPr>
          <p:cNvPr id="23" name="TextBox 22"/>
          <p:cNvSpPr txBox="1"/>
          <p:nvPr/>
        </p:nvSpPr>
        <p:spPr>
          <a:xfrm>
            <a:off x="958130" y="3127220"/>
            <a:ext cx="3252989" cy="523220"/>
          </a:xfrm>
          <a:prstGeom prst="rect">
            <a:avLst/>
          </a:prstGeom>
          <a:noFill/>
        </p:spPr>
        <p:txBody>
          <a:bodyPr wrap="square" rtlCol="0">
            <a:spAutoFit/>
          </a:bodyPr>
          <a:lstStyle/>
          <a:p>
            <a:pPr algn="ctr"/>
            <a:r>
              <a:rPr lang="en-US" sz="2800">
                <a:solidFill>
                  <a:schemeClr val="bg1"/>
                </a:solidFill>
              </a:rPr>
              <a:t>97,000 Health Apps</a:t>
            </a:r>
          </a:p>
        </p:txBody>
      </p:sp>
      <p:sp>
        <p:nvSpPr>
          <p:cNvPr id="24" name="TextBox 23"/>
          <p:cNvSpPr txBox="1"/>
          <p:nvPr/>
        </p:nvSpPr>
        <p:spPr>
          <a:xfrm>
            <a:off x="4302635" y="3204051"/>
            <a:ext cx="3586730" cy="523220"/>
          </a:xfrm>
          <a:prstGeom prst="rect">
            <a:avLst/>
          </a:prstGeom>
          <a:noFill/>
        </p:spPr>
        <p:txBody>
          <a:bodyPr wrap="square" rtlCol="0">
            <a:spAutoFit/>
          </a:bodyPr>
          <a:lstStyle/>
          <a:p>
            <a:pPr algn="ctr"/>
            <a:r>
              <a:rPr lang="en-US" sz="2800">
                <a:solidFill>
                  <a:schemeClr val="bg1"/>
                </a:solidFill>
              </a:rPr>
              <a:t>7 Million Researchers</a:t>
            </a:r>
          </a:p>
        </p:txBody>
      </p:sp>
      <p:sp>
        <p:nvSpPr>
          <p:cNvPr id="25" name="TextBox 24"/>
          <p:cNvSpPr txBox="1"/>
          <p:nvPr/>
        </p:nvSpPr>
        <p:spPr>
          <a:xfrm>
            <a:off x="8185484" y="3236479"/>
            <a:ext cx="2912881" cy="523220"/>
          </a:xfrm>
          <a:prstGeom prst="rect">
            <a:avLst/>
          </a:prstGeom>
          <a:noFill/>
        </p:spPr>
        <p:txBody>
          <a:bodyPr wrap="square" rtlCol="0">
            <a:spAutoFit/>
          </a:bodyPr>
          <a:lstStyle/>
          <a:p>
            <a:pPr algn="ctr"/>
            <a:r>
              <a:rPr lang="en-US" sz="2800">
                <a:solidFill>
                  <a:schemeClr val="bg1"/>
                </a:solidFill>
              </a:rPr>
              <a:t>1.3 Billion Patients</a:t>
            </a:r>
          </a:p>
        </p:txBody>
      </p:sp>
      <p:sp>
        <p:nvSpPr>
          <p:cNvPr id="26" name="TextBox 25"/>
          <p:cNvSpPr txBox="1"/>
          <p:nvPr/>
        </p:nvSpPr>
        <p:spPr>
          <a:xfrm>
            <a:off x="755194" y="5298314"/>
            <a:ext cx="3114158" cy="523220"/>
          </a:xfrm>
          <a:prstGeom prst="rect">
            <a:avLst/>
          </a:prstGeom>
          <a:noFill/>
        </p:spPr>
        <p:txBody>
          <a:bodyPr wrap="square" rtlCol="0">
            <a:spAutoFit/>
          </a:bodyPr>
          <a:lstStyle/>
          <a:p>
            <a:pPr algn="ctr"/>
            <a:r>
              <a:rPr lang="en-US" sz="2800">
                <a:solidFill>
                  <a:schemeClr val="bg1"/>
                </a:solidFill>
              </a:rPr>
              <a:t>35 Health Insurers</a:t>
            </a:r>
          </a:p>
        </p:txBody>
      </p:sp>
      <p:sp>
        <p:nvSpPr>
          <p:cNvPr id="27" name="TextBox 26"/>
          <p:cNvSpPr txBox="1"/>
          <p:nvPr/>
        </p:nvSpPr>
        <p:spPr>
          <a:xfrm>
            <a:off x="6961469" y="5229535"/>
            <a:ext cx="3840777" cy="830997"/>
          </a:xfrm>
          <a:prstGeom prst="rect">
            <a:avLst/>
          </a:prstGeom>
          <a:noFill/>
        </p:spPr>
        <p:txBody>
          <a:bodyPr wrap="square" rtlCol="0">
            <a:spAutoFit/>
          </a:bodyPr>
          <a:lstStyle/>
          <a:p>
            <a:pPr algn="ctr"/>
            <a:r>
              <a:rPr lang="en-US" sz="2400">
                <a:solidFill>
                  <a:schemeClr val="bg1"/>
                </a:solidFill>
              </a:rPr>
              <a:t>165 Pharmaceutical</a:t>
            </a:r>
          </a:p>
          <a:p>
            <a:pPr algn="ctr"/>
            <a:r>
              <a:rPr lang="en-US" sz="2400">
                <a:solidFill>
                  <a:schemeClr val="bg1"/>
                </a:solidFill>
              </a:rPr>
              <a:t>Companies</a:t>
            </a:r>
          </a:p>
        </p:txBody>
      </p:sp>
      <p:pic>
        <p:nvPicPr>
          <p:cNvPr id="28" name="Picture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61237" y="4235458"/>
            <a:ext cx="1260584" cy="1087704"/>
          </a:xfrm>
          <a:prstGeom prst="rect">
            <a:avLst/>
          </a:prstGeom>
        </p:spPr>
      </p:pic>
      <p:sp>
        <p:nvSpPr>
          <p:cNvPr id="29" name="TextBox 28"/>
          <p:cNvSpPr txBox="1"/>
          <p:nvPr/>
        </p:nvSpPr>
        <p:spPr>
          <a:xfrm>
            <a:off x="4007708" y="5299532"/>
            <a:ext cx="3487102" cy="830997"/>
          </a:xfrm>
          <a:prstGeom prst="rect">
            <a:avLst/>
          </a:prstGeom>
          <a:noFill/>
        </p:spPr>
        <p:txBody>
          <a:bodyPr wrap="square" rtlCol="0">
            <a:spAutoFit/>
          </a:bodyPr>
          <a:lstStyle/>
          <a:p>
            <a:pPr algn="ctr"/>
            <a:r>
              <a:rPr lang="en-US" sz="2400">
                <a:solidFill>
                  <a:schemeClr val="bg1"/>
                </a:solidFill>
              </a:rPr>
              <a:t>8 Million Healthcare</a:t>
            </a:r>
          </a:p>
          <a:p>
            <a:pPr algn="ctr"/>
            <a:r>
              <a:rPr lang="en-US" sz="2400">
                <a:solidFill>
                  <a:schemeClr val="bg1"/>
                </a:solidFill>
              </a:rPr>
              <a:t>Providers</a:t>
            </a:r>
          </a:p>
        </p:txBody>
      </p:sp>
      <p:pic>
        <p:nvPicPr>
          <p:cNvPr id="4" name="Picture 4" descr="Diagram&#10;&#10;Description automatically generated">
            <a:extLst>
              <a:ext uri="{FF2B5EF4-FFF2-40B4-BE49-F238E27FC236}">
                <a16:creationId xmlns:a16="http://schemas.microsoft.com/office/drawing/2014/main" id="{49C485ED-FEE1-4F25-944D-826553CAC4DA}"/>
              </a:ext>
            </a:extLst>
          </p:cNvPr>
          <p:cNvPicPr>
            <a:picLocks noChangeAspect="1"/>
          </p:cNvPicPr>
          <p:nvPr/>
        </p:nvPicPr>
        <p:blipFill>
          <a:blip r:embed="rId10"/>
          <a:stretch>
            <a:fillRect/>
          </a:stretch>
        </p:blipFill>
        <p:spPr>
          <a:xfrm>
            <a:off x="1309172" y="143993"/>
            <a:ext cx="8224088" cy="6570013"/>
          </a:xfrm>
          <a:prstGeom prst="rect">
            <a:avLst/>
          </a:prstGeom>
        </p:spPr>
      </p:pic>
    </p:spTree>
    <p:custDataLst>
      <p:tags r:id="rId1"/>
    </p:custDataLst>
    <p:extLst>
      <p:ext uri="{BB962C8B-B14F-4D97-AF65-F5344CB8AC3E}">
        <p14:creationId xmlns:p14="http://schemas.microsoft.com/office/powerpoint/2010/main" val="1512426237"/>
      </p:ext>
    </p:extLst>
  </p:cSld>
  <p:clrMapOvr>
    <a:masterClrMapping/>
  </p:clrMapOvr>
  <mc:AlternateContent xmlns:mc="http://schemas.openxmlformats.org/markup-compatibility/2006" xmlns:p14="http://schemas.microsoft.com/office/powerpoint/2010/main">
    <mc:Choice Requires="p14">
      <p:transition spd="slow" p14:dur="2000" advTm="112907"/>
    </mc:Choice>
    <mc:Fallback xmlns="">
      <p:transition spd="slow" advTm="1129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8185484" y="3236479"/>
            <a:ext cx="2912881" cy="523220"/>
          </a:xfrm>
          <a:prstGeom prst="rect">
            <a:avLst/>
          </a:prstGeom>
          <a:noFill/>
        </p:spPr>
        <p:txBody>
          <a:bodyPr wrap="square" rtlCol="0">
            <a:spAutoFit/>
          </a:bodyPr>
          <a:lstStyle/>
          <a:p>
            <a:pPr algn="ctr"/>
            <a:r>
              <a:rPr lang="en-US" sz="2800" dirty="0">
                <a:solidFill>
                  <a:schemeClr val="bg1"/>
                </a:solidFill>
              </a:rPr>
              <a:t>1.3 Billion Patients</a:t>
            </a:r>
          </a:p>
        </p:txBody>
      </p:sp>
      <p:sp>
        <p:nvSpPr>
          <p:cNvPr id="17" name="Arrow: Up 16">
            <a:extLst>
              <a:ext uri="{FF2B5EF4-FFF2-40B4-BE49-F238E27FC236}">
                <a16:creationId xmlns:a16="http://schemas.microsoft.com/office/drawing/2014/main" id="{7703882D-EBDF-40F1-BE61-F50FC8DAA954}"/>
              </a:ext>
            </a:extLst>
          </p:cNvPr>
          <p:cNvSpPr/>
          <p:nvPr/>
        </p:nvSpPr>
        <p:spPr>
          <a:xfrm>
            <a:off x="4566386" y="1936543"/>
            <a:ext cx="3222450" cy="1107997"/>
          </a:xfrm>
          <a:prstGeom prst="upArrow">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Coordinate with Government</a:t>
            </a:r>
          </a:p>
        </p:txBody>
      </p:sp>
      <p:sp>
        <p:nvSpPr>
          <p:cNvPr id="32" name="Arrow: Right 31">
            <a:extLst>
              <a:ext uri="{FF2B5EF4-FFF2-40B4-BE49-F238E27FC236}">
                <a16:creationId xmlns:a16="http://schemas.microsoft.com/office/drawing/2014/main" id="{E2C41C71-0DAE-42E1-92C9-67936BE3E047}"/>
              </a:ext>
            </a:extLst>
          </p:cNvPr>
          <p:cNvSpPr/>
          <p:nvPr/>
        </p:nvSpPr>
        <p:spPr>
          <a:xfrm>
            <a:off x="7465238" y="2623805"/>
            <a:ext cx="1870077" cy="177375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Work with Business</a:t>
            </a:r>
          </a:p>
        </p:txBody>
      </p:sp>
      <p:sp>
        <p:nvSpPr>
          <p:cNvPr id="33" name="Arrow: Left 32">
            <a:extLst>
              <a:ext uri="{FF2B5EF4-FFF2-40B4-BE49-F238E27FC236}">
                <a16:creationId xmlns:a16="http://schemas.microsoft.com/office/drawing/2014/main" id="{2CE5FD65-D10B-4FE8-B988-3ED2E0E06EDB}"/>
              </a:ext>
            </a:extLst>
          </p:cNvPr>
          <p:cNvSpPr/>
          <p:nvPr/>
        </p:nvSpPr>
        <p:spPr>
          <a:xfrm>
            <a:off x="3269673" y="2700621"/>
            <a:ext cx="1699046" cy="1773756"/>
          </a:xfrm>
          <a:prstGeom prst="leftArrow">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Engage Individuals</a:t>
            </a:r>
          </a:p>
        </p:txBody>
      </p:sp>
      <p:sp>
        <p:nvSpPr>
          <p:cNvPr id="34" name="Arrow: Down 33">
            <a:extLst>
              <a:ext uri="{FF2B5EF4-FFF2-40B4-BE49-F238E27FC236}">
                <a16:creationId xmlns:a16="http://schemas.microsoft.com/office/drawing/2014/main" id="{7AA30BEE-1B86-4B98-9C23-AF60FE14DB02}"/>
              </a:ext>
            </a:extLst>
          </p:cNvPr>
          <p:cNvSpPr/>
          <p:nvPr/>
        </p:nvSpPr>
        <p:spPr>
          <a:xfrm>
            <a:off x="4881720" y="3990532"/>
            <a:ext cx="2738280" cy="119783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Collaborate with Non-Profits</a:t>
            </a:r>
          </a:p>
        </p:txBody>
      </p:sp>
      <p:pic>
        <p:nvPicPr>
          <p:cNvPr id="35" name="Picture 2" descr="Fda - Free food icons">
            <a:extLst>
              <a:ext uri="{FF2B5EF4-FFF2-40B4-BE49-F238E27FC236}">
                <a16:creationId xmlns:a16="http://schemas.microsoft.com/office/drawing/2014/main" id="{FA1997BB-117B-42E2-931C-0ADD488D6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9597" y="1621726"/>
            <a:ext cx="671385" cy="67138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BCADF52C-E627-44ED-89EC-9A656B8DF8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587059">
            <a:off x="5237305" y="1545726"/>
            <a:ext cx="562376" cy="4246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National Institutes of Health - MEpedia">
            <a:extLst>
              <a:ext uri="{FF2B5EF4-FFF2-40B4-BE49-F238E27FC236}">
                <a16:creationId xmlns:a16="http://schemas.microsoft.com/office/drawing/2014/main" id="{8B87D85A-22EA-4E4A-9004-1C6DB048DB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968218">
            <a:off x="6147224" y="1433809"/>
            <a:ext cx="586957" cy="51633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WHO | UNGIS">
            <a:extLst>
              <a:ext uri="{FF2B5EF4-FFF2-40B4-BE49-F238E27FC236}">
                <a16:creationId xmlns:a16="http://schemas.microsoft.com/office/drawing/2014/main" id="{B48FA7A5-6F31-4899-B2A6-75DE8A8728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0841" y="1472064"/>
            <a:ext cx="621973" cy="621973"/>
          </a:xfrm>
          <a:prstGeom prst="ellipse">
            <a:avLst/>
          </a:prstGeom>
          <a:solidFill>
            <a:schemeClr val="bg1"/>
          </a:solidFill>
          <a:ln w="190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Rectangle 7">
            <a:extLst>
              <a:ext uri="{FF2B5EF4-FFF2-40B4-BE49-F238E27FC236}">
                <a16:creationId xmlns:a16="http://schemas.microsoft.com/office/drawing/2014/main" id="{0186FCA6-A560-4A4B-8F7D-264407292B0B}"/>
              </a:ext>
            </a:extLst>
          </p:cNvPr>
          <p:cNvSpPr/>
          <p:nvPr/>
        </p:nvSpPr>
        <p:spPr>
          <a:xfrm>
            <a:off x="193887" y="153843"/>
            <a:ext cx="3584509" cy="954107"/>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400" b="0" cap="none" spc="0" dirty="0">
                <a:ln w="0"/>
                <a:solidFill>
                  <a:schemeClr val="tx1"/>
                </a:solidFill>
              </a:rPr>
              <a:t>Reduce Development Costs and Increase Data Security By Requiring Publicly Funded Projects Be Open-Source for Anyone to Use and Contribute To</a:t>
            </a:r>
          </a:p>
        </p:txBody>
      </p:sp>
      <p:cxnSp>
        <p:nvCxnSpPr>
          <p:cNvPr id="10" name="Straight Arrow Connector 9">
            <a:extLst>
              <a:ext uri="{FF2B5EF4-FFF2-40B4-BE49-F238E27FC236}">
                <a16:creationId xmlns:a16="http://schemas.microsoft.com/office/drawing/2014/main" id="{380848D0-DB33-459E-8C22-97AD40BF0152}"/>
              </a:ext>
            </a:extLst>
          </p:cNvPr>
          <p:cNvCxnSpPr>
            <a:cxnSpLocks/>
          </p:cNvCxnSpPr>
          <p:nvPr/>
        </p:nvCxnSpPr>
        <p:spPr>
          <a:xfrm>
            <a:off x="3895673" y="1042929"/>
            <a:ext cx="1676452" cy="17128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56AC4FED-715D-4F55-A223-721491B6F644}"/>
              </a:ext>
            </a:extLst>
          </p:cNvPr>
          <p:cNvSpPr/>
          <p:nvPr/>
        </p:nvSpPr>
        <p:spPr>
          <a:xfrm>
            <a:off x="4048217" y="122112"/>
            <a:ext cx="3883869" cy="738664"/>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400" b="0" cap="none" spc="0" dirty="0">
                <a:ln w="0"/>
                <a:solidFill>
                  <a:schemeClr val="tx1"/>
                </a:solidFill>
              </a:rPr>
              <a:t>Reduce Exploding Healthcare Costs by Accelerating the Discovery of Unpatentable Means of Preventing and Curing Disease</a:t>
            </a:r>
          </a:p>
        </p:txBody>
      </p:sp>
      <p:cxnSp>
        <p:nvCxnSpPr>
          <p:cNvPr id="42" name="Straight Arrow Connector 41">
            <a:extLst>
              <a:ext uri="{FF2B5EF4-FFF2-40B4-BE49-F238E27FC236}">
                <a16:creationId xmlns:a16="http://schemas.microsoft.com/office/drawing/2014/main" id="{B46DFE33-9E36-4ED0-8D41-96C4ACE935D7}"/>
              </a:ext>
            </a:extLst>
          </p:cNvPr>
          <p:cNvCxnSpPr>
            <a:cxnSpLocks/>
          </p:cNvCxnSpPr>
          <p:nvPr/>
        </p:nvCxnSpPr>
        <p:spPr>
          <a:xfrm flipH="1">
            <a:off x="6832182" y="1090437"/>
            <a:ext cx="1099904" cy="15607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BF29433A-BBD9-4576-B8A3-9EF9A5EE305B}"/>
              </a:ext>
            </a:extLst>
          </p:cNvPr>
          <p:cNvSpPr txBox="1"/>
          <p:nvPr/>
        </p:nvSpPr>
        <p:spPr>
          <a:xfrm>
            <a:off x="244266" y="3700298"/>
            <a:ext cx="2007461" cy="1384995"/>
          </a:xfrm>
          <a:prstGeom prst="rect">
            <a:avLst/>
          </a:prstGeom>
          <a:noFill/>
          <a:ln w="19050">
            <a:solidFill>
              <a:schemeClr val="tx1"/>
            </a:solidFill>
          </a:ln>
        </p:spPr>
        <p:txBody>
          <a:bodyPr wrap="square" rtlCol="0">
            <a:spAutoFit/>
          </a:bodyPr>
          <a:lstStyle/>
          <a:p>
            <a:pPr algn="ctr"/>
            <a:r>
              <a:rPr lang="en-US" sz="1400" dirty="0"/>
              <a:t>Any </a:t>
            </a:r>
            <a:r>
              <a:rPr lang="en-US" sz="1400" b="1" dirty="0"/>
              <a:t>Developer</a:t>
            </a:r>
            <a:r>
              <a:rPr lang="en-US" sz="1400" dirty="0"/>
              <a:t> Can Contribute to Data Analysis or Integration and Reuse Code in Their Own Projects</a:t>
            </a:r>
          </a:p>
        </p:txBody>
      </p:sp>
      <p:pic>
        <p:nvPicPr>
          <p:cNvPr id="46" name="Picture 2" descr="Roadmap to become a successful programmer | TechGig">
            <a:extLst>
              <a:ext uri="{FF2B5EF4-FFF2-40B4-BE49-F238E27FC236}">
                <a16:creationId xmlns:a16="http://schemas.microsoft.com/office/drawing/2014/main" id="{80E94B3E-A7D4-47EB-9B3D-C1B2C6DFCF6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8769" t="9001" r="26133" b="9700"/>
          <a:stretch/>
        </p:blipFill>
        <p:spPr bwMode="auto">
          <a:xfrm>
            <a:off x="2401657" y="3628955"/>
            <a:ext cx="1030637" cy="1036987"/>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8" name="Picture 2" descr="How can IT tools improve patient education? - ALSAD">
            <a:extLst>
              <a:ext uri="{FF2B5EF4-FFF2-40B4-BE49-F238E27FC236}">
                <a16:creationId xmlns:a16="http://schemas.microsoft.com/office/drawing/2014/main" id="{5E60F2B1-EA32-4FF0-81CC-E51CD4A2441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969" r="18207"/>
          <a:stretch/>
        </p:blipFill>
        <p:spPr bwMode="auto">
          <a:xfrm>
            <a:off x="2381944" y="2336438"/>
            <a:ext cx="1153754" cy="1089771"/>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999ABA9B-4277-4593-85A3-E066F5818950}"/>
              </a:ext>
            </a:extLst>
          </p:cNvPr>
          <p:cNvGrpSpPr/>
          <p:nvPr/>
        </p:nvGrpSpPr>
        <p:grpSpPr>
          <a:xfrm>
            <a:off x="9189534" y="3655287"/>
            <a:ext cx="411500" cy="418421"/>
            <a:chOff x="9090537" y="3670756"/>
            <a:chExt cx="532571" cy="518632"/>
          </a:xfrm>
        </p:grpSpPr>
        <p:sp>
          <p:nvSpPr>
            <p:cNvPr id="50" name="Oval 49">
              <a:extLst>
                <a:ext uri="{FF2B5EF4-FFF2-40B4-BE49-F238E27FC236}">
                  <a16:creationId xmlns:a16="http://schemas.microsoft.com/office/drawing/2014/main" id="{CD1E4692-86E4-4988-BFDE-8EE9381214CD}"/>
                </a:ext>
              </a:extLst>
            </p:cNvPr>
            <p:cNvSpPr/>
            <p:nvPr/>
          </p:nvSpPr>
          <p:spPr>
            <a:xfrm>
              <a:off x="9090537" y="3670756"/>
              <a:ext cx="532571" cy="51863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pic>
          <p:nvPicPr>
            <p:cNvPr id="51" name="Picture 2" descr="Anthem Blue Cross &amp; Blue Shield Quotes - Hyers &amp; Associates">
              <a:extLst>
                <a:ext uri="{FF2B5EF4-FFF2-40B4-BE49-F238E27FC236}">
                  <a16:creationId xmlns:a16="http://schemas.microsoft.com/office/drawing/2014/main" id="{27358E06-803A-4802-B28F-16C6DB71ACD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2756" b="38875"/>
            <a:stretch/>
          </p:blipFill>
          <p:spPr bwMode="auto">
            <a:xfrm>
              <a:off x="9113344" y="3804430"/>
              <a:ext cx="486955" cy="251283"/>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TextBox 51">
            <a:extLst>
              <a:ext uri="{FF2B5EF4-FFF2-40B4-BE49-F238E27FC236}">
                <a16:creationId xmlns:a16="http://schemas.microsoft.com/office/drawing/2014/main" id="{A8924558-24E3-414C-8FC3-2A1C4C170FCE}"/>
              </a:ext>
            </a:extLst>
          </p:cNvPr>
          <p:cNvSpPr txBox="1"/>
          <p:nvPr/>
        </p:nvSpPr>
        <p:spPr>
          <a:xfrm>
            <a:off x="9711977" y="3723398"/>
            <a:ext cx="1332705" cy="276999"/>
          </a:xfrm>
          <a:prstGeom prst="rect">
            <a:avLst/>
          </a:prstGeom>
          <a:noFill/>
        </p:spPr>
        <p:txBody>
          <a:bodyPr wrap="square" rtlCol="0">
            <a:spAutoFit/>
          </a:bodyPr>
          <a:lstStyle/>
          <a:p>
            <a:pPr algn="ctr"/>
            <a:r>
              <a:rPr lang="en-US" sz="1200" dirty="0"/>
              <a:t>Insurance Data</a:t>
            </a:r>
          </a:p>
        </p:txBody>
      </p:sp>
      <p:pic>
        <p:nvPicPr>
          <p:cNvPr id="53" name="Picture 2" descr="Amazon Logo Icon of Flat style - Available in SVG, PNG, EPS, AI &amp; Icon fonts">
            <a:extLst>
              <a:ext uri="{FF2B5EF4-FFF2-40B4-BE49-F238E27FC236}">
                <a16:creationId xmlns:a16="http://schemas.microsoft.com/office/drawing/2014/main" id="{E9731985-9DE8-41E2-B904-753E59CFBB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78768" y="2243857"/>
            <a:ext cx="521587" cy="521587"/>
          </a:xfrm>
          <a:prstGeom prst="ellipse">
            <a:avLst/>
          </a:prstGeom>
          <a:solidFill>
            <a:schemeClr val="bg1"/>
          </a:solidFill>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4" name="Picture 2" descr="Instacart offers grocery delivery to your front door - Inside Business">
            <a:extLst>
              <a:ext uri="{FF2B5EF4-FFF2-40B4-BE49-F238E27FC236}">
                <a16:creationId xmlns:a16="http://schemas.microsoft.com/office/drawing/2014/main" id="{D7481C18-044A-47B0-80E3-089A98E0BC1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4433" t="5109" r="17367" b="5783"/>
          <a:stretch/>
        </p:blipFill>
        <p:spPr bwMode="auto">
          <a:xfrm>
            <a:off x="8971779" y="2745379"/>
            <a:ext cx="481227" cy="451643"/>
          </a:xfrm>
          <a:prstGeom prst="ellipse">
            <a:avLst/>
          </a:prstGeom>
          <a:solidFill>
            <a:schemeClr val="bg1"/>
          </a:solidFill>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5" name="Picture 2" descr="Amazon.com: Walgreens: Alexa Skills">
            <a:extLst>
              <a:ext uri="{FF2B5EF4-FFF2-40B4-BE49-F238E27FC236}">
                <a16:creationId xmlns:a16="http://schemas.microsoft.com/office/drawing/2014/main" id="{01714192-02A2-4BC1-9902-CA33BCB525E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18140" y="3081977"/>
            <a:ext cx="652227" cy="652227"/>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FEFDCC8D-C61A-44F6-B091-D13946F709FF}"/>
              </a:ext>
            </a:extLst>
          </p:cNvPr>
          <p:cNvSpPr txBox="1"/>
          <p:nvPr/>
        </p:nvSpPr>
        <p:spPr>
          <a:xfrm>
            <a:off x="9055877" y="2446780"/>
            <a:ext cx="2281029" cy="276999"/>
          </a:xfrm>
          <a:prstGeom prst="rect">
            <a:avLst/>
          </a:prstGeom>
          <a:noFill/>
        </p:spPr>
        <p:txBody>
          <a:bodyPr wrap="square">
            <a:spAutoFit/>
          </a:bodyPr>
          <a:lstStyle/>
          <a:p>
            <a:r>
              <a:rPr lang="en-US" sz="1200" dirty="0"/>
              <a:t>Supplement Data</a:t>
            </a:r>
          </a:p>
        </p:txBody>
      </p:sp>
      <p:sp>
        <p:nvSpPr>
          <p:cNvPr id="57" name="TextBox 56">
            <a:extLst>
              <a:ext uri="{FF2B5EF4-FFF2-40B4-BE49-F238E27FC236}">
                <a16:creationId xmlns:a16="http://schemas.microsoft.com/office/drawing/2014/main" id="{767263DE-6848-4C3D-B187-E4173A7EAF02}"/>
              </a:ext>
            </a:extLst>
          </p:cNvPr>
          <p:cNvSpPr txBox="1"/>
          <p:nvPr/>
        </p:nvSpPr>
        <p:spPr>
          <a:xfrm>
            <a:off x="9453006" y="2762577"/>
            <a:ext cx="1804782" cy="276999"/>
          </a:xfrm>
          <a:prstGeom prst="rect">
            <a:avLst/>
          </a:prstGeom>
          <a:noFill/>
        </p:spPr>
        <p:txBody>
          <a:bodyPr wrap="square">
            <a:spAutoFit/>
          </a:bodyPr>
          <a:lstStyle/>
          <a:p>
            <a:r>
              <a:rPr lang="en-US" sz="1200" dirty="0"/>
              <a:t>Grocery Data</a:t>
            </a:r>
          </a:p>
        </p:txBody>
      </p:sp>
      <p:sp>
        <p:nvSpPr>
          <p:cNvPr id="58" name="TextBox 57">
            <a:extLst>
              <a:ext uri="{FF2B5EF4-FFF2-40B4-BE49-F238E27FC236}">
                <a16:creationId xmlns:a16="http://schemas.microsoft.com/office/drawing/2014/main" id="{3E9A5DA3-5470-4EE4-9D6C-9967455F479F}"/>
              </a:ext>
            </a:extLst>
          </p:cNvPr>
          <p:cNvSpPr txBox="1"/>
          <p:nvPr/>
        </p:nvSpPr>
        <p:spPr>
          <a:xfrm>
            <a:off x="9936396" y="3140062"/>
            <a:ext cx="2061717" cy="276999"/>
          </a:xfrm>
          <a:prstGeom prst="rect">
            <a:avLst/>
          </a:prstGeom>
          <a:noFill/>
        </p:spPr>
        <p:txBody>
          <a:bodyPr wrap="square">
            <a:spAutoFit/>
          </a:bodyPr>
          <a:lstStyle/>
          <a:p>
            <a:r>
              <a:rPr lang="en-US" sz="1200" dirty="0"/>
              <a:t>Medication Data</a:t>
            </a:r>
          </a:p>
        </p:txBody>
      </p:sp>
      <p:sp>
        <p:nvSpPr>
          <p:cNvPr id="59" name="TextBox 58">
            <a:extLst>
              <a:ext uri="{FF2B5EF4-FFF2-40B4-BE49-F238E27FC236}">
                <a16:creationId xmlns:a16="http://schemas.microsoft.com/office/drawing/2014/main" id="{8D51C954-51B6-4421-86E5-3CA0758B7C4C}"/>
              </a:ext>
            </a:extLst>
          </p:cNvPr>
          <p:cNvSpPr txBox="1"/>
          <p:nvPr/>
        </p:nvSpPr>
        <p:spPr>
          <a:xfrm>
            <a:off x="193887" y="1869851"/>
            <a:ext cx="2055610" cy="1384995"/>
          </a:xfrm>
          <a:prstGeom prst="rect">
            <a:avLst/>
          </a:prstGeom>
          <a:noFill/>
          <a:ln w="19050">
            <a:solidFill>
              <a:schemeClr val="tx1"/>
            </a:solidFill>
          </a:ln>
        </p:spPr>
        <p:txBody>
          <a:bodyPr wrap="square" rtlCol="0">
            <a:spAutoFit/>
          </a:bodyPr>
          <a:lstStyle/>
          <a:p>
            <a:pPr algn="ctr"/>
            <a:r>
              <a:rPr lang="en-US" sz="1400" b="1" dirty="0"/>
              <a:t>Patients</a:t>
            </a:r>
            <a:r>
              <a:rPr lang="en-US" sz="1400" dirty="0"/>
              <a:t> can see which controllable hidden factors most likely affect disease severity or development</a:t>
            </a:r>
          </a:p>
        </p:txBody>
      </p:sp>
      <p:pic>
        <p:nvPicPr>
          <p:cNvPr id="2050" name="Picture 2" descr="NAMI Logos | NAMI: National Alliance on Mental Illness">
            <a:extLst>
              <a:ext uri="{FF2B5EF4-FFF2-40B4-BE49-F238E27FC236}">
                <a16:creationId xmlns:a16="http://schemas.microsoft.com/office/drawing/2014/main" id="{A83CFA30-E032-4692-81AD-651332BB61D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0141417">
            <a:off x="6456068" y="5068738"/>
            <a:ext cx="468690" cy="17949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69BF99C2-B50E-4C61-A5AA-29CC001367FB}"/>
              </a:ext>
            </a:extLst>
          </p:cNvPr>
          <p:cNvSpPr txBox="1"/>
          <p:nvPr/>
        </p:nvSpPr>
        <p:spPr>
          <a:xfrm>
            <a:off x="3895673" y="5791386"/>
            <a:ext cx="4504231" cy="738664"/>
          </a:xfrm>
          <a:prstGeom prst="rect">
            <a:avLst/>
          </a:prstGeom>
          <a:noFill/>
          <a:ln w="19050">
            <a:solidFill>
              <a:schemeClr val="tx1"/>
            </a:solidFill>
          </a:ln>
        </p:spPr>
        <p:txBody>
          <a:bodyPr wrap="square" rtlCol="0">
            <a:spAutoFit/>
          </a:bodyPr>
          <a:lstStyle/>
          <a:p>
            <a:pPr algn="ctr"/>
            <a:r>
              <a:rPr lang="en-US" sz="1400" b="1" dirty="0"/>
              <a:t>Non-Profits</a:t>
            </a:r>
            <a:r>
              <a:rPr lang="en-US" sz="1400" dirty="0"/>
              <a:t> Can Use Apps and Studies to Promote Research and Member Engagement Which is More Productive Than Charity Walks</a:t>
            </a:r>
          </a:p>
        </p:txBody>
      </p:sp>
      <p:sp>
        <p:nvSpPr>
          <p:cNvPr id="41" name="TextBox 40">
            <a:extLst>
              <a:ext uri="{FF2B5EF4-FFF2-40B4-BE49-F238E27FC236}">
                <a16:creationId xmlns:a16="http://schemas.microsoft.com/office/drawing/2014/main" id="{F88382A0-6246-4F64-957D-713FC1413CDB}"/>
              </a:ext>
            </a:extLst>
          </p:cNvPr>
          <p:cNvSpPr txBox="1"/>
          <p:nvPr/>
        </p:nvSpPr>
        <p:spPr>
          <a:xfrm>
            <a:off x="8971779" y="4937365"/>
            <a:ext cx="2559614" cy="738664"/>
          </a:xfrm>
          <a:prstGeom prst="rect">
            <a:avLst/>
          </a:prstGeom>
          <a:noFill/>
          <a:ln w="19050">
            <a:solidFill>
              <a:schemeClr val="tx1"/>
            </a:solidFill>
          </a:ln>
        </p:spPr>
        <p:txBody>
          <a:bodyPr wrap="square" rtlCol="0">
            <a:spAutoFit/>
          </a:bodyPr>
          <a:lstStyle/>
          <a:p>
            <a:pPr algn="ctr"/>
            <a:r>
              <a:rPr lang="en-US" sz="1400" dirty="0"/>
              <a:t>Digital Health Companies Can Reuse Software and Data In Their Own Products</a:t>
            </a:r>
          </a:p>
        </p:txBody>
      </p:sp>
      <p:sp>
        <p:nvSpPr>
          <p:cNvPr id="43" name="TextBox 42">
            <a:extLst>
              <a:ext uri="{FF2B5EF4-FFF2-40B4-BE49-F238E27FC236}">
                <a16:creationId xmlns:a16="http://schemas.microsoft.com/office/drawing/2014/main" id="{2A27814F-6232-40B3-B23B-E5919B7417BA}"/>
              </a:ext>
            </a:extLst>
          </p:cNvPr>
          <p:cNvSpPr txBox="1"/>
          <p:nvPr/>
        </p:nvSpPr>
        <p:spPr>
          <a:xfrm>
            <a:off x="9318140" y="1471073"/>
            <a:ext cx="2679973" cy="954107"/>
          </a:xfrm>
          <a:prstGeom prst="rect">
            <a:avLst/>
          </a:prstGeom>
          <a:noFill/>
          <a:ln w="19050">
            <a:solidFill>
              <a:schemeClr val="tx1"/>
            </a:solidFill>
          </a:ln>
        </p:spPr>
        <p:txBody>
          <a:bodyPr wrap="square" rtlCol="0">
            <a:spAutoFit/>
          </a:bodyPr>
          <a:lstStyle/>
          <a:p>
            <a:pPr algn="ctr"/>
            <a:r>
              <a:rPr lang="en-US" sz="1400" dirty="0"/>
              <a:t>Companies Can Share Data and Reduce Healthcare Expenditure by Facilitating Preventative Discoveries</a:t>
            </a:r>
          </a:p>
        </p:txBody>
      </p:sp>
      <p:sp>
        <p:nvSpPr>
          <p:cNvPr id="44" name="Rectangle 43">
            <a:extLst>
              <a:ext uri="{FF2B5EF4-FFF2-40B4-BE49-F238E27FC236}">
                <a16:creationId xmlns:a16="http://schemas.microsoft.com/office/drawing/2014/main" id="{093F270A-62E1-441F-940B-F1BE1A094E73}"/>
              </a:ext>
            </a:extLst>
          </p:cNvPr>
          <p:cNvSpPr/>
          <p:nvPr/>
        </p:nvSpPr>
        <p:spPr>
          <a:xfrm>
            <a:off x="8072806" y="88822"/>
            <a:ext cx="3942489" cy="954107"/>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400" b="0" cap="none" spc="0" dirty="0">
                <a:ln w="0"/>
                <a:solidFill>
                  <a:schemeClr val="tx1"/>
                </a:solidFill>
              </a:rPr>
              <a:t>International Data Sharing And Development Efforts Will Reduce Duplication of Effort and Benefit from Regulatory Epidemiological Natural Experiments</a:t>
            </a:r>
          </a:p>
        </p:txBody>
      </p:sp>
      <p:pic>
        <p:nvPicPr>
          <p:cNvPr id="4098" name="Picture 2" descr="Digital health is different – why that is important">
            <a:extLst>
              <a:ext uri="{FF2B5EF4-FFF2-40B4-BE49-F238E27FC236}">
                <a16:creationId xmlns:a16="http://schemas.microsoft.com/office/drawing/2014/main" id="{23C99F87-6CCE-4F45-A0F8-93CF0F0E91E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00893" y="4098530"/>
            <a:ext cx="411499" cy="410695"/>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FA32A84D-7ADF-474E-9169-077C1C42C069}"/>
              </a:ext>
            </a:extLst>
          </p:cNvPr>
          <p:cNvSpPr txBox="1"/>
          <p:nvPr/>
        </p:nvSpPr>
        <p:spPr>
          <a:xfrm>
            <a:off x="9207156" y="4124760"/>
            <a:ext cx="2021371" cy="276999"/>
          </a:xfrm>
          <a:prstGeom prst="rect">
            <a:avLst/>
          </a:prstGeom>
          <a:noFill/>
        </p:spPr>
        <p:txBody>
          <a:bodyPr wrap="square" rtlCol="0">
            <a:spAutoFit/>
          </a:bodyPr>
          <a:lstStyle/>
          <a:p>
            <a:pPr algn="ctr"/>
            <a:r>
              <a:rPr lang="en-US" sz="1200" dirty="0"/>
              <a:t>Digital Health Companies</a:t>
            </a:r>
          </a:p>
        </p:txBody>
      </p:sp>
      <p:sp>
        <p:nvSpPr>
          <p:cNvPr id="7" name="TextBox 6">
            <a:extLst>
              <a:ext uri="{FF2B5EF4-FFF2-40B4-BE49-F238E27FC236}">
                <a16:creationId xmlns:a16="http://schemas.microsoft.com/office/drawing/2014/main" id="{481FEA30-A13A-4FAC-A89D-3FDBF6820E8C}"/>
              </a:ext>
            </a:extLst>
          </p:cNvPr>
          <p:cNvSpPr txBox="1"/>
          <p:nvPr/>
        </p:nvSpPr>
        <p:spPr>
          <a:xfrm>
            <a:off x="5748381" y="985483"/>
            <a:ext cx="1004955" cy="369332"/>
          </a:xfrm>
          <a:prstGeom prst="rect">
            <a:avLst/>
          </a:prstGeom>
          <a:noFill/>
        </p:spPr>
        <p:txBody>
          <a:bodyPr wrap="none" rtlCol="0">
            <a:spAutoFit/>
          </a:bodyPr>
          <a:lstStyle/>
          <a:p>
            <a:r>
              <a:rPr lang="en-US" dirty="0"/>
              <a:t>Policies</a:t>
            </a:r>
          </a:p>
        </p:txBody>
      </p:sp>
      <p:pic>
        <p:nvPicPr>
          <p:cNvPr id="5122" name="Picture 2" descr="All Of Us Research Program">
            <a:extLst>
              <a:ext uri="{FF2B5EF4-FFF2-40B4-BE49-F238E27FC236}">
                <a16:creationId xmlns:a16="http://schemas.microsoft.com/office/drawing/2014/main" id="{A46D9026-581D-4574-8D4C-6EDE93AB24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136634">
            <a:off x="7327379" y="2059416"/>
            <a:ext cx="707359" cy="2505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6F859972-380D-430A-9741-1CE6250C5AC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473580" y="3044540"/>
            <a:ext cx="707359" cy="680528"/>
          </a:xfrm>
          <a:prstGeom prst="rect">
            <a:avLst/>
          </a:prstGeom>
        </p:spPr>
      </p:pic>
      <p:pic>
        <p:nvPicPr>
          <p:cNvPr id="61" name="Picture 2" descr="How to Export Large WordPress Databases and Speed Up the Process •">
            <a:extLst>
              <a:ext uri="{FF2B5EF4-FFF2-40B4-BE49-F238E27FC236}">
                <a16:creationId xmlns:a16="http://schemas.microsoft.com/office/drawing/2014/main" id="{3CF0CAEE-8F75-45D2-9124-5028D78382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13832" y="3142982"/>
            <a:ext cx="1016739" cy="472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mentia Society of America | Official Site | United States">
            <a:extLst>
              <a:ext uri="{FF2B5EF4-FFF2-40B4-BE49-F238E27FC236}">
                <a16:creationId xmlns:a16="http://schemas.microsoft.com/office/drawing/2014/main" id="{6158C234-E238-4099-9E17-E890726374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20174572">
            <a:off x="6986948" y="4794555"/>
            <a:ext cx="516199" cy="2447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1B99CA-B962-4E82-BE1B-873FA33961D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326842">
            <a:off x="5006912" y="4993665"/>
            <a:ext cx="1093898" cy="1644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C9794-CE07-4FFB-B08B-150E50EE19EE}"/>
              </a:ext>
            </a:extLst>
          </p:cNvPr>
          <p:cNvSpPr txBox="1"/>
          <p:nvPr/>
        </p:nvSpPr>
        <p:spPr>
          <a:xfrm>
            <a:off x="5167762" y="3587499"/>
            <a:ext cx="2049381" cy="307777"/>
          </a:xfrm>
          <a:prstGeom prst="rect">
            <a:avLst/>
          </a:prstGeom>
          <a:noFill/>
        </p:spPr>
        <p:txBody>
          <a:bodyPr wrap="square" rtlCol="0">
            <a:spAutoFit/>
          </a:bodyPr>
          <a:lstStyle/>
          <a:p>
            <a:r>
              <a:rPr lang="en-US" sz="1400" dirty="0"/>
              <a:t>Open-Source Platform</a:t>
            </a:r>
          </a:p>
        </p:txBody>
      </p:sp>
    </p:spTree>
    <p:custDataLst>
      <p:tags r:id="rId1"/>
    </p:custDataLst>
    <p:extLst>
      <p:ext uri="{BB962C8B-B14F-4D97-AF65-F5344CB8AC3E}">
        <p14:creationId xmlns:p14="http://schemas.microsoft.com/office/powerpoint/2010/main" val="946313699"/>
      </p:ext>
    </p:extLst>
  </p:cSld>
  <p:clrMapOvr>
    <a:masterClrMapping/>
  </p:clrMapOvr>
  <mc:AlternateContent xmlns:mc="http://schemas.openxmlformats.org/markup-compatibility/2006" xmlns:p14="http://schemas.microsoft.com/office/powerpoint/2010/main">
    <mc:Choice Requires="p14">
      <p:transition spd="slow" p14:dur="2000" advTm="112907"/>
    </mc:Choice>
    <mc:Fallback xmlns="">
      <p:transition spd="slow" advTm="112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422F065-FCE1-4467-8157-DEB9FBC7D67C}"/>
              </a:ext>
            </a:extLst>
          </p:cNvPr>
          <p:cNvSpPr>
            <a:spLocks noGrp="1"/>
          </p:cNvSpPr>
          <p:nvPr>
            <p:ph type="body" sz="quarter" idx="3"/>
          </p:nvPr>
        </p:nvSpPr>
        <p:spPr>
          <a:xfrm>
            <a:off x="6158277" y="882911"/>
            <a:ext cx="4754880" cy="640080"/>
          </a:xfrm>
        </p:spPr>
        <p:txBody>
          <a:bodyPr>
            <a:noAutofit/>
          </a:bodyPr>
          <a:lstStyle/>
          <a:p>
            <a:r>
              <a:rPr lang="en-US" sz="4400"/>
              <a:t>Benefits</a:t>
            </a:r>
            <a:endParaRPr lang="en-US" sz="6000"/>
          </a:p>
        </p:txBody>
      </p:sp>
      <p:sp>
        <p:nvSpPr>
          <p:cNvPr id="4" name="Slide Number Placeholder 3">
            <a:extLst>
              <a:ext uri="{FF2B5EF4-FFF2-40B4-BE49-F238E27FC236}">
                <a16:creationId xmlns:a16="http://schemas.microsoft.com/office/drawing/2014/main" id="{042E1CAE-BEC9-479D-B4A6-AF7287B3ECB9}"/>
              </a:ext>
            </a:extLst>
          </p:cNvPr>
          <p:cNvSpPr>
            <a:spLocks noGrp="1"/>
          </p:cNvSpPr>
          <p:nvPr>
            <p:ph type="sldNum" sz="quarter" idx="12"/>
          </p:nvPr>
        </p:nvSpPr>
        <p:spPr/>
        <p:txBody>
          <a:bodyPr/>
          <a:lstStyle/>
          <a:p>
            <a:fld id="{56B94691-C232-4A58-B9B3-FDBF2CC856FE}" type="slidenum">
              <a:rPr lang="en-US" smtClean="0"/>
              <a:t>54</a:t>
            </a:fld>
            <a:endParaRPr lang="en-US"/>
          </a:p>
        </p:txBody>
      </p:sp>
      <p:sp>
        <p:nvSpPr>
          <p:cNvPr id="10" name="Content Placeholder 5">
            <a:extLst>
              <a:ext uri="{FF2B5EF4-FFF2-40B4-BE49-F238E27FC236}">
                <a16:creationId xmlns:a16="http://schemas.microsoft.com/office/drawing/2014/main" id="{BE68590F-07BC-4270-B8DF-FDC1E6387717}"/>
              </a:ext>
            </a:extLst>
          </p:cNvPr>
          <p:cNvSpPr txBox="1">
            <a:spLocks/>
          </p:cNvSpPr>
          <p:nvPr/>
        </p:nvSpPr>
        <p:spPr>
          <a:xfrm>
            <a:off x="6158277" y="1539971"/>
            <a:ext cx="5792915" cy="4604621"/>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a:t>Potential Treatment/Prevention of Alzheimer’s or Depression for self or family</a:t>
            </a:r>
          </a:p>
          <a:p>
            <a:r>
              <a:rPr lang="en-US"/>
              <a:t>Saving 365,297 lives/year</a:t>
            </a:r>
          </a:p>
          <a:p>
            <a:r>
              <a:rPr lang="en-US"/>
              <a:t>Preventing 1,056,000,000,000 hours of suffering/year</a:t>
            </a:r>
          </a:p>
        </p:txBody>
      </p:sp>
    </p:spTree>
    <p:extLst>
      <p:ext uri="{BB962C8B-B14F-4D97-AF65-F5344CB8AC3E}">
        <p14:creationId xmlns:p14="http://schemas.microsoft.com/office/powerpoint/2010/main" val="18799095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DFA5C3F-09D3-4F1D-9547-16DF1B6E1879}"/>
              </a:ext>
            </a:extLst>
          </p:cNvPr>
          <p:cNvSpPr>
            <a:spLocks noGrp="1"/>
          </p:cNvSpPr>
          <p:nvPr>
            <p:ph type="sldNum" sz="quarter" idx="12"/>
          </p:nvPr>
        </p:nvSpPr>
        <p:spPr/>
        <p:txBody>
          <a:bodyPr/>
          <a:lstStyle/>
          <a:p>
            <a:fld id="{5AE1514C-5E56-4738-A1FF-4B1CFD2A3E36}" type="slidenum">
              <a:rPr lang="en-US" smtClean="0"/>
              <a:pPr/>
              <a:t>55</a:t>
            </a:fld>
            <a:endParaRPr lang="en-US"/>
          </a:p>
        </p:txBody>
      </p:sp>
      <p:pic>
        <p:nvPicPr>
          <p:cNvPr id="1026" name="Picture 2" descr="This Is Fine creator explains the timelessness of his meme - The Verge">
            <a:extLst>
              <a:ext uri="{FF2B5EF4-FFF2-40B4-BE49-F238E27FC236}">
                <a16:creationId xmlns:a16="http://schemas.microsoft.com/office/drawing/2014/main" id="{C55C6C87-4539-444D-AB35-42C33DC5F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636"/>
            <a:ext cx="46386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029321C-3FFA-4936-B509-6D300C20D819}"/>
              </a:ext>
            </a:extLst>
          </p:cNvPr>
          <p:cNvSpPr txBox="1"/>
          <p:nvPr/>
        </p:nvSpPr>
        <p:spPr>
          <a:xfrm>
            <a:off x="5652655" y="822036"/>
            <a:ext cx="5310909" cy="4801314"/>
          </a:xfrm>
          <a:prstGeom prst="rect">
            <a:avLst/>
          </a:prstGeom>
          <a:noFill/>
        </p:spPr>
        <p:txBody>
          <a:bodyPr wrap="square" rtlCol="0">
            <a:spAutoFit/>
          </a:bodyPr>
          <a:lstStyle/>
          <a:p>
            <a:r>
              <a:rPr lang="en-US" dirty="0"/>
              <a:t>6 million Jews died in the holocaust.</a:t>
            </a:r>
          </a:p>
          <a:p>
            <a:endParaRPr lang="en-US" dirty="0"/>
          </a:p>
          <a:p>
            <a:r>
              <a:rPr lang="en-US" dirty="0"/>
              <a:t>Every decade, 8 million people commit suicide.</a:t>
            </a:r>
          </a:p>
          <a:p>
            <a:endParaRPr lang="en-US" dirty="0"/>
          </a:p>
          <a:p>
            <a:r>
              <a:rPr lang="en-US" dirty="0"/>
              <a:t>So, there is the equivalent of an endless succession of holocausts occurring every decade.</a:t>
            </a:r>
          </a:p>
          <a:p>
            <a:endParaRPr lang="en-US" dirty="0"/>
          </a:p>
          <a:p>
            <a:r>
              <a:rPr lang="en-US" dirty="0"/>
              <a:t>In 2020, the US spent $1.6 billion on research to solve this problem through the National Institute of Mental Health. </a:t>
            </a:r>
          </a:p>
          <a:p>
            <a:endParaRPr lang="en-US" dirty="0"/>
          </a:p>
          <a:p>
            <a:r>
              <a:rPr lang="en-US" dirty="0"/>
              <a:t>In 2020, the US created $4000 billion and transferred it to the top 1% through the Federal Reserve’s Open Market Operations program.</a:t>
            </a:r>
          </a:p>
          <a:p>
            <a:endParaRPr lang="en-US" dirty="0"/>
          </a:p>
          <a:p>
            <a:endParaRPr lang="en-US" dirty="0"/>
          </a:p>
        </p:txBody>
      </p:sp>
    </p:spTree>
    <p:extLst>
      <p:ext uri="{BB962C8B-B14F-4D97-AF65-F5344CB8AC3E}">
        <p14:creationId xmlns:p14="http://schemas.microsoft.com/office/powerpoint/2010/main" val="30133311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89C8D586-1ECD-4981-BED2-97336112C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19FE9FA-3265-43C2-85AA-8B81B7C73CF9}"/>
              </a:ext>
            </a:extLst>
          </p:cNvPr>
          <p:cNvSpPr>
            <a:spLocks noGrp="1"/>
          </p:cNvSpPr>
          <p:nvPr>
            <p:ph type="title" idx="4294967295"/>
          </p:nvPr>
        </p:nvSpPr>
        <p:spPr>
          <a:xfrm>
            <a:off x="6400800" y="484632"/>
            <a:ext cx="5299586" cy="1609344"/>
          </a:xfrm>
          <a:prstGeom prst="rect">
            <a:avLst/>
          </a:prstGeom>
          <a:ln>
            <a:noFill/>
          </a:ln>
        </p:spPr>
        <p:txBody>
          <a:bodyPr>
            <a:normAutofit fontScale="90000"/>
          </a:bodyPr>
          <a:lstStyle/>
          <a:p>
            <a:r>
              <a:rPr lang="en-US" sz="6000"/>
              <a:t>This is a solvable chemistry problem</a:t>
            </a:r>
          </a:p>
        </p:txBody>
      </p:sp>
      <p:pic>
        <p:nvPicPr>
          <p:cNvPr id="2050" name="Picture 2" descr="Disease Diagnosis: Alzheimer Disease Diagnosis Rate">
            <a:extLst>
              <a:ext uri="{FF2B5EF4-FFF2-40B4-BE49-F238E27FC236}">
                <a16:creationId xmlns:a16="http://schemas.microsoft.com/office/drawing/2014/main" id="{A5D25BF5-40AE-49E9-9D9F-F611BC210A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5" r="2" b="-919"/>
          <a:stretch/>
        </p:blipFill>
        <p:spPr bwMode="auto">
          <a:xfrm>
            <a:off x="-1252651" y="594241"/>
            <a:ext cx="6066502" cy="7105125"/>
          </a:xfrm>
          <a:prstGeom prst="rect">
            <a:avLst/>
          </a:prstGeom>
          <a:noFill/>
          <a:extLst>
            <a:ext uri="{909E8E84-426E-40DD-AFC4-6F175D3DCCD1}">
              <a14:hiddenFill xmlns:a14="http://schemas.microsoft.com/office/drawing/2010/main">
                <a:solidFill>
                  <a:srgbClr val="FFFFFF"/>
                </a:solidFill>
              </a14:hiddenFill>
            </a:ext>
          </a:extLst>
        </p:spPr>
      </p:pic>
      <p:sp>
        <p:nvSpPr>
          <p:cNvPr id="2054" name="Content Placeholder 2053">
            <a:extLst>
              <a:ext uri="{FF2B5EF4-FFF2-40B4-BE49-F238E27FC236}">
                <a16:creationId xmlns:a16="http://schemas.microsoft.com/office/drawing/2014/main" id="{C4BB1222-455F-4863-9CD0-FB7A932ACABE}"/>
              </a:ext>
            </a:extLst>
          </p:cNvPr>
          <p:cNvSpPr>
            <a:spLocks noGrp="1"/>
          </p:cNvSpPr>
          <p:nvPr>
            <p:ph idx="4294967295"/>
          </p:nvPr>
        </p:nvSpPr>
        <p:spPr>
          <a:xfrm>
            <a:off x="6400799" y="2121408"/>
            <a:ext cx="5299585" cy="4050792"/>
          </a:xfrm>
          <a:prstGeom prst="rect">
            <a:avLst/>
          </a:prstGeom>
        </p:spPr>
        <p:txBody>
          <a:bodyPr>
            <a:normAutofit/>
          </a:bodyPr>
          <a:lstStyle/>
          <a:p>
            <a:pPr>
              <a:lnSpc>
                <a:spcPct val="100000"/>
              </a:lnSpc>
            </a:pPr>
            <a:r>
              <a:rPr lang="en-US" sz="3200"/>
              <a:t>We know the biochemical mechanism</a:t>
            </a:r>
          </a:p>
          <a:p>
            <a:pPr>
              <a:lnSpc>
                <a:spcPct val="100000"/>
              </a:lnSpc>
            </a:pPr>
            <a:r>
              <a:rPr lang="en-US" sz="3200"/>
              <a:t>Treatments are in development</a:t>
            </a:r>
          </a:p>
          <a:p>
            <a:pPr>
              <a:lnSpc>
                <a:spcPct val="100000"/>
              </a:lnSpc>
            </a:pPr>
            <a:r>
              <a:rPr lang="en-US" sz="3200"/>
              <a:t>Progress is limited by resource constraints</a:t>
            </a:r>
          </a:p>
        </p:txBody>
      </p:sp>
      <p:sp>
        <p:nvSpPr>
          <p:cNvPr id="3" name="Footer Placeholder 2">
            <a:extLst>
              <a:ext uri="{FF2B5EF4-FFF2-40B4-BE49-F238E27FC236}">
                <a16:creationId xmlns:a16="http://schemas.microsoft.com/office/drawing/2014/main" id="{0BEA036B-676F-4986-AFBA-720CA0CDA607}"/>
              </a:ext>
            </a:extLst>
          </p:cNvPr>
          <p:cNvSpPr>
            <a:spLocks noGrp="1"/>
          </p:cNvSpPr>
          <p:nvPr>
            <p:ph type="ftr" sz="quarter" idx="4294967295"/>
          </p:nvPr>
        </p:nvSpPr>
        <p:spPr>
          <a:xfrm>
            <a:off x="612560" y="6272784"/>
            <a:ext cx="5213152" cy="365125"/>
          </a:xfrm>
          <a:prstGeom prst="rect">
            <a:avLst/>
          </a:prstGeom>
        </p:spPr>
        <p:txBody>
          <a:bodyPr>
            <a:normAutofit lnSpcReduction="10000"/>
          </a:bodyPr>
          <a:lstStyle/>
          <a:p>
            <a:endParaRPr lang="en-US">
              <a:solidFill>
                <a:srgbClr val="FFFFFF"/>
              </a:solidFill>
            </a:endParaRPr>
          </a:p>
        </p:txBody>
      </p:sp>
      <p:grpSp>
        <p:nvGrpSpPr>
          <p:cNvPr id="141" name="Group 140">
            <a:extLst>
              <a:ext uri="{FF2B5EF4-FFF2-40B4-BE49-F238E27FC236}">
                <a16:creationId xmlns:a16="http://schemas.microsoft.com/office/drawing/2014/main" id="{AF001A23-2767-4A31-BD30-56112DE952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2" name="Oval 141">
              <a:extLst>
                <a:ext uri="{FF2B5EF4-FFF2-40B4-BE49-F238E27FC236}">
                  <a16:creationId xmlns:a16="http://schemas.microsoft.com/office/drawing/2014/main" id="{C6BD30CE-7C6B-4C5B-8206-2A912062D6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43" name="Oval 142">
              <a:extLst>
                <a:ext uri="{FF2B5EF4-FFF2-40B4-BE49-F238E27FC236}">
                  <a16:creationId xmlns:a16="http://schemas.microsoft.com/office/drawing/2014/main" id="{7FA45EC6-AD58-4CAF-846D-46D82B614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2A174E61-72DB-457F-8FEB-12BB79211D57}"/>
              </a:ext>
            </a:extLst>
          </p:cNvPr>
          <p:cNvSpPr>
            <a:spLocks noGrp="1"/>
          </p:cNvSpPr>
          <p:nvPr>
            <p:ph type="sldNum" sz="quarter" idx="4294967295"/>
          </p:nvPr>
        </p:nvSpPr>
        <p:spPr>
          <a:xfrm>
            <a:off x="11311128" y="6272784"/>
            <a:ext cx="640080" cy="365125"/>
          </a:xfrm>
          <a:prstGeom prst="rect">
            <a:avLst/>
          </a:prstGeom>
        </p:spPr>
        <p:txBody>
          <a:bodyPr>
            <a:normAutofit lnSpcReduction="10000"/>
          </a:bodyPr>
          <a:lstStyle/>
          <a:p>
            <a:pPr>
              <a:spcAft>
                <a:spcPts val="600"/>
              </a:spcAft>
            </a:pPr>
            <a:fld id="{56B94691-C232-4A58-B9B3-FDBF2CC856FE}" type="slidenum">
              <a:rPr lang="en-US"/>
              <a:pPr>
                <a:spcAft>
                  <a:spcPts val="600"/>
                </a:spcAft>
              </a:pPr>
              <a:t>56</a:t>
            </a:fld>
            <a:endParaRPr lang="en-US"/>
          </a:p>
        </p:txBody>
      </p:sp>
    </p:spTree>
    <p:extLst>
      <p:ext uri="{BB962C8B-B14F-4D97-AF65-F5344CB8AC3E}">
        <p14:creationId xmlns:p14="http://schemas.microsoft.com/office/powerpoint/2010/main" val="32718946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F68C1-F70C-43ED-A211-617A2B717545}"/>
              </a:ext>
            </a:extLst>
          </p:cNvPr>
          <p:cNvSpPr>
            <a:spLocks noGrp="1"/>
          </p:cNvSpPr>
          <p:nvPr>
            <p:ph type="title" idx="4294967295"/>
          </p:nvPr>
        </p:nvSpPr>
        <p:spPr>
          <a:xfrm>
            <a:off x="395415" y="308920"/>
            <a:ext cx="11380573" cy="1272746"/>
          </a:xfrm>
          <a:prstGeom prst="rect">
            <a:avLst/>
          </a:prstGeom>
        </p:spPr>
        <p:txBody>
          <a:bodyPr>
            <a:normAutofit/>
          </a:bodyPr>
          <a:lstStyle/>
          <a:p>
            <a:r>
              <a:rPr lang="en-US" sz="4400"/>
              <a:t>Alzheimer’s is Likely an avoidable genetic process</a:t>
            </a:r>
            <a:br>
              <a:rPr lang="en-US"/>
            </a:br>
            <a:r>
              <a:rPr lang="en-US" sz="3600"/>
              <a:t>triggered by environmental and behavioral factors</a:t>
            </a:r>
          </a:p>
        </p:txBody>
      </p:sp>
      <p:sp>
        <p:nvSpPr>
          <p:cNvPr id="4" name="Footer Placeholder 3">
            <a:extLst>
              <a:ext uri="{FF2B5EF4-FFF2-40B4-BE49-F238E27FC236}">
                <a16:creationId xmlns:a16="http://schemas.microsoft.com/office/drawing/2014/main" id="{07510649-08EE-497D-A675-7833C0BC1652}"/>
              </a:ext>
            </a:extLst>
          </p:cNvPr>
          <p:cNvSpPr>
            <a:spLocks noGrp="1"/>
          </p:cNvSpPr>
          <p:nvPr>
            <p:ph type="ftr" sz="quarter" idx="4294967295"/>
          </p:nvPr>
        </p:nvSpPr>
        <p:spPr>
          <a:xfrm>
            <a:off x="1088136" y="6272784"/>
            <a:ext cx="6327648"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830736C-093D-4395-94BE-3EE122F721CE}"/>
              </a:ext>
            </a:extLst>
          </p:cNvPr>
          <p:cNvSpPr>
            <a:spLocks noGrp="1"/>
          </p:cNvSpPr>
          <p:nvPr>
            <p:ph type="sldNum" sz="quarter" idx="4294967295"/>
          </p:nvPr>
        </p:nvSpPr>
        <p:spPr>
          <a:xfrm>
            <a:off x="11311128" y="6272784"/>
            <a:ext cx="640080" cy="365125"/>
          </a:xfrm>
          <a:prstGeom prst="rect">
            <a:avLst/>
          </a:prstGeom>
        </p:spPr>
        <p:txBody>
          <a:bodyPr/>
          <a:lstStyle/>
          <a:p>
            <a:fld id="{5AE1514C-5E56-4738-A1FF-4B1CFD2A3E36}" type="slidenum">
              <a:rPr lang="en-US" smtClean="0"/>
              <a:pPr/>
              <a:t>57</a:t>
            </a:fld>
            <a:endParaRPr lang="en-US"/>
          </a:p>
        </p:txBody>
      </p:sp>
      <p:pic>
        <p:nvPicPr>
          <p:cNvPr id="3074" name="Picture 2">
            <a:extLst>
              <a:ext uri="{FF2B5EF4-FFF2-40B4-BE49-F238E27FC236}">
                <a16:creationId xmlns:a16="http://schemas.microsoft.com/office/drawing/2014/main" id="{4372D7AC-572F-4935-98A3-B59BACCC9C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26508"/>
            <a:ext cx="8609062" cy="531340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3993FD5-30D5-4FFA-83CF-56682A0AB866}"/>
              </a:ext>
            </a:extLst>
          </p:cNvPr>
          <p:cNvSpPr/>
          <p:nvPr/>
        </p:nvSpPr>
        <p:spPr>
          <a:xfrm>
            <a:off x="8800076" y="1805817"/>
            <a:ext cx="3151132" cy="4832092"/>
          </a:xfrm>
          <a:prstGeom prst="rect">
            <a:avLst/>
          </a:prstGeom>
        </p:spPr>
        <p:txBody>
          <a:bodyPr wrap="square">
            <a:spAutoFit/>
          </a:bodyPr>
          <a:lstStyle/>
          <a:p>
            <a:r>
              <a:rPr lang="en-US" sz="2800"/>
              <a:t>Your foundation can help to collect the data on behavioral and environmental triggers and develop a means of prevention or slowing progression of the disease</a:t>
            </a:r>
          </a:p>
        </p:txBody>
      </p:sp>
    </p:spTree>
    <p:extLst>
      <p:ext uri="{BB962C8B-B14F-4D97-AF65-F5344CB8AC3E}">
        <p14:creationId xmlns:p14="http://schemas.microsoft.com/office/powerpoint/2010/main" val="3418027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32FD491-28F3-42E7-AEBF-A9E3C462C9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1" name="Oval 10">
              <a:extLst>
                <a:ext uri="{FF2B5EF4-FFF2-40B4-BE49-F238E27FC236}">
                  <a16:creationId xmlns:a16="http://schemas.microsoft.com/office/drawing/2014/main" id="{AD016B6E-F283-4CFB-9099-05C8DA6AB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2" name="Oval 11">
              <a:extLst>
                <a:ext uri="{FF2B5EF4-FFF2-40B4-BE49-F238E27FC236}">
                  <a16:creationId xmlns:a16="http://schemas.microsoft.com/office/drawing/2014/main" id="{72D0360E-345F-4790-B0A0-03ADC36B5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14" name="Rectangle 13">
            <a:extLst>
              <a:ext uri="{FF2B5EF4-FFF2-40B4-BE49-F238E27FC236}">
                <a16:creationId xmlns:a16="http://schemas.microsoft.com/office/drawing/2014/main" id="{9FB3768C-1D21-400E-B059-EFF86063F5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1"/>
            <a:ext cx="1218865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D87BCA1-45E6-44B3-B3DA-1F4144DE6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6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48AC0A-EAD3-4568-BA83-E028A020FFFB}"/>
              </a:ext>
            </a:extLst>
          </p:cNvPr>
          <p:cNvSpPr>
            <a:spLocks noGrp="1"/>
          </p:cNvSpPr>
          <p:nvPr>
            <p:ph type="title"/>
          </p:nvPr>
        </p:nvSpPr>
        <p:spPr>
          <a:xfrm>
            <a:off x="643467" y="643466"/>
            <a:ext cx="3682969" cy="5580353"/>
          </a:xfrm>
        </p:spPr>
        <p:txBody>
          <a:bodyPr vert="horz" lIns="91440" tIns="45720" rIns="91440" bIns="45720" rtlCol="0" anchor="ctr">
            <a:normAutofit fontScale="90000"/>
          </a:bodyPr>
          <a:lstStyle/>
          <a:p>
            <a:pPr algn="r"/>
            <a:r>
              <a:rPr lang="en-US" sz="6000">
                <a:solidFill>
                  <a:srgbClr val="FFFFFF"/>
                </a:solidFill>
              </a:rPr>
              <a:t>Clinical Research is just a </a:t>
            </a:r>
            <a:r>
              <a:rPr lang="en-US" sz="6000" b="1">
                <a:solidFill>
                  <a:srgbClr val="FFFFFF"/>
                </a:solidFill>
              </a:rPr>
              <a:t>biological Failure analysis</a:t>
            </a:r>
            <a:r>
              <a:rPr lang="en-US" sz="6000">
                <a:solidFill>
                  <a:srgbClr val="FFFFFF"/>
                </a:solidFill>
              </a:rPr>
              <a:t> combo job</a:t>
            </a:r>
          </a:p>
        </p:txBody>
      </p:sp>
      <p:sp>
        <p:nvSpPr>
          <p:cNvPr id="5" name="Rectangle 4">
            <a:extLst>
              <a:ext uri="{FF2B5EF4-FFF2-40B4-BE49-F238E27FC236}">
                <a16:creationId xmlns:a16="http://schemas.microsoft.com/office/drawing/2014/main" id="{30CCE4F6-9DC0-4B7E-829E-0432A6726392}"/>
              </a:ext>
            </a:extLst>
          </p:cNvPr>
          <p:cNvSpPr/>
          <p:nvPr/>
        </p:nvSpPr>
        <p:spPr>
          <a:xfrm>
            <a:off x="4789688" y="220091"/>
            <a:ext cx="7040043" cy="6417818"/>
          </a:xfrm>
          <a:prstGeom prst="rect">
            <a:avLst/>
          </a:prstGeom>
        </p:spPr>
        <p:txBody>
          <a:bodyPr vert="horz" lIns="91440" tIns="45720" rIns="91440" bIns="45720" rtlCol="0" anchor="ctr">
            <a:normAutofit/>
          </a:bodyPr>
          <a:lstStyle/>
          <a:p>
            <a:pPr marL="102870" defTabSz="914400" fontAlgn="base">
              <a:lnSpc>
                <a:spcPct val="90000"/>
              </a:lnSpc>
              <a:spcAft>
                <a:spcPts val="600"/>
              </a:spcAft>
              <a:buClr>
                <a:schemeClr val="accent1">
                  <a:lumMod val="75000"/>
                </a:schemeClr>
              </a:buClr>
              <a:buSzPct val="85000"/>
            </a:pPr>
            <a:r>
              <a:rPr lang="en-US" sz="3600"/>
              <a:t>Consisting of:</a:t>
            </a:r>
          </a:p>
          <a:p>
            <a:pPr marL="845820" indent="-742950" defTabSz="914400" fontAlgn="base">
              <a:lnSpc>
                <a:spcPct val="90000"/>
              </a:lnSpc>
              <a:spcAft>
                <a:spcPts val="600"/>
              </a:spcAft>
              <a:buClr>
                <a:schemeClr val="accent1">
                  <a:lumMod val="75000"/>
                </a:schemeClr>
              </a:buClr>
              <a:buSzPct val="85000"/>
              <a:buFont typeface="+mj-lt"/>
              <a:buAutoNum type="arabicPeriod"/>
            </a:pPr>
            <a:r>
              <a:rPr lang="en-US" sz="3200"/>
              <a:t>testing a sample (study participant)</a:t>
            </a:r>
          </a:p>
          <a:p>
            <a:pPr marL="845820" indent="-742950" defTabSz="914400" fontAlgn="base">
              <a:lnSpc>
                <a:spcPct val="90000"/>
              </a:lnSpc>
              <a:spcAft>
                <a:spcPts val="600"/>
              </a:spcAft>
              <a:buClr>
                <a:schemeClr val="accent1">
                  <a:lumMod val="75000"/>
                </a:schemeClr>
              </a:buClr>
              <a:buSzPct val="85000"/>
              <a:buFont typeface="+mj-lt"/>
              <a:buAutoNum type="arabicPeriod"/>
            </a:pPr>
            <a:r>
              <a:rPr lang="en-US" sz="3200"/>
              <a:t>gathering data (recording symptom severity and factors or treatments)</a:t>
            </a:r>
          </a:p>
          <a:p>
            <a:pPr marL="845820" indent="-742950" defTabSz="914400" fontAlgn="base">
              <a:lnSpc>
                <a:spcPct val="90000"/>
              </a:lnSpc>
              <a:spcAft>
                <a:spcPts val="600"/>
              </a:spcAft>
              <a:buClr>
                <a:schemeClr val="accent1">
                  <a:lumMod val="75000"/>
                </a:schemeClr>
              </a:buClr>
              <a:buSzPct val="85000"/>
              <a:buFont typeface="+mj-lt"/>
              <a:buAutoNum type="arabicPeriod"/>
            </a:pPr>
            <a:r>
              <a:rPr lang="en-US" sz="3200"/>
              <a:t>analyzing the data to try to identify the root cause</a:t>
            </a:r>
          </a:p>
          <a:p>
            <a:pPr marL="845820" indent="-742950" defTabSz="914400" fontAlgn="base">
              <a:lnSpc>
                <a:spcPct val="90000"/>
              </a:lnSpc>
              <a:spcAft>
                <a:spcPts val="600"/>
              </a:spcAft>
              <a:buClr>
                <a:schemeClr val="accent1">
                  <a:lumMod val="75000"/>
                </a:schemeClr>
              </a:buClr>
              <a:buSzPct val="85000"/>
              <a:buFont typeface="+mj-lt"/>
              <a:buAutoNum type="arabicPeriod"/>
            </a:pPr>
            <a:r>
              <a:rPr lang="en-US" sz="3200"/>
              <a:t>doing research based on the data to find a possible remedy</a:t>
            </a:r>
          </a:p>
          <a:p>
            <a:pPr marL="845820" indent="-742950" defTabSz="914400" fontAlgn="base">
              <a:lnSpc>
                <a:spcPct val="90000"/>
              </a:lnSpc>
              <a:spcAft>
                <a:spcPts val="600"/>
              </a:spcAft>
              <a:buClr>
                <a:schemeClr val="accent1">
                  <a:lumMod val="75000"/>
                </a:schemeClr>
              </a:buClr>
              <a:buSzPct val="85000"/>
              <a:buFont typeface="+mj-lt"/>
              <a:buAutoNum type="arabicPeriod"/>
            </a:pPr>
            <a:r>
              <a:rPr lang="en-US" sz="3200"/>
              <a:t>writing a report (publishing a study)</a:t>
            </a:r>
          </a:p>
        </p:txBody>
      </p:sp>
      <p:sp>
        <p:nvSpPr>
          <p:cNvPr id="3" name="Footer Placeholder 2">
            <a:extLst>
              <a:ext uri="{FF2B5EF4-FFF2-40B4-BE49-F238E27FC236}">
                <a16:creationId xmlns:a16="http://schemas.microsoft.com/office/drawing/2014/main" id="{7041F44F-B9B5-432C-87F3-33795BD92B0F}"/>
              </a:ext>
            </a:extLst>
          </p:cNvPr>
          <p:cNvSpPr>
            <a:spLocks noGrp="1"/>
          </p:cNvSpPr>
          <p:nvPr>
            <p:ph type="ftr" sz="quarter" idx="11"/>
          </p:nvPr>
        </p:nvSpPr>
        <p:spPr>
          <a:xfrm>
            <a:off x="4932558" y="6272784"/>
            <a:ext cx="6327648" cy="365125"/>
          </a:xfrm>
        </p:spPr>
        <p:txBody>
          <a:bodyPr vert="horz" lIns="91440" tIns="45720" rIns="91440" bIns="45720" rtlCol="0" anchor="ctr">
            <a:normAutofit/>
          </a:bodyPr>
          <a:lstStyle/>
          <a:p>
            <a:endParaRPr lang="en-US" sz="1100" kern="1200">
              <a:solidFill>
                <a:schemeClr val="tx2"/>
              </a:solidFill>
              <a:latin typeface="+mn-lt"/>
              <a:ea typeface="+mn-ea"/>
              <a:cs typeface="+mn-cs"/>
            </a:endParaRPr>
          </a:p>
        </p:txBody>
      </p:sp>
      <p:grpSp>
        <p:nvGrpSpPr>
          <p:cNvPr id="18" name="Group 17">
            <a:extLst>
              <a:ext uri="{FF2B5EF4-FFF2-40B4-BE49-F238E27FC236}">
                <a16:creationId xmlns:a16="http://schemas.microsoft.com/office/drawing/2014/main" id="{9AE62FDA-E44C-440D-A3D3-5C188720D4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401725" y="6229681"/>
            <a:chExt cx="457200" cy="457200"/>
          </a:xfrm>
        </p:grpSpPr>
        <p:sp>
          <p:nvSpPr>
            <p:cNvPr id="19" name="Oval 18">
              <a:extLst>
                <a:ext uri="{FF2B5EF4-FFF2-40B4-BE49-F238E27FC236}">
                  <a16:creationId xmlns:a16="http://schemas.microsoft.com/office/drawing/2014/main" id="{28B45BF8-A8A3-426E-89DE-A44F6E180F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20" name="Oval 19">
              <a:extLst>
                <a:ext uri="{FF2B5EF4-FFF2-40B4-BE49-F238E27FC236}">
                  <a16:creationId xmlns:a16="http://schemas.microsoft.com/office/drawing/2014/main" id="{647C25B3-5F51-49AB-A886-D555D2F4A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1A9737A0-BCD2-4B63-98EB-A18E11E911DD}"/>
              </a:ext>
            </a:extLst>
          </p:cNvPr>
          <p:cNvSpPr>
            <a:spLocks noGrp="1"/>
          </p:cNvSpPr>
          <p:nvPr>
            <p:ph type="sldNum" sz="quarter" idx="12"/>
          </p:nvPr>
        </p:nvSpPr>
        <p:spPr>
          <a:xfrm>
            <a:off x="11311128" y="6272784"/>
            <a:ext cx="640080" cy="365125"/>
          </a:xfrm>
        </p:spPr>
        <p:txBody>
          <a:bodyPr vert="horz" lIns="91440" tIns="45720" rIns="91440" bIns="45720" rtlCol="0" anchor="ctr">
            <a:normAutofit lnSpcReduction="10000"/>
          </a:bodyPr>
          <a:lstStyle/>
          <a:p>
            <a:pPr>
              <a:spcAft>
                <a:spcPts val="600"/>
              </a:spcAft>
            </a:pPr>
            <a:fld id="{56B94691-C232-4A58-B9B3-FDBF2CC856FE}" type="slidenum">
              <a:rPr lang="en-US" b="1" kern="1200" dirty="0">
                <a:solidFill>
                  <a:srgbClr val="FFFFFF"/>
                </a:solidFill>
                <a:latin typeface="+mj-lt"/>
                <a:ea typeface="+mn-ea"/>
                <a:cs typeface="+mn-cs"/>
              </a:rPr>
              <a:pPr>
                <a:spcAft>
                  <a:spcPts val="600"/>
                </a:spcAft>
              </a:pPr>
              <a:t>58</a:t>
            </a:fld>
            <a:endParaRPr lang="en-US" b="1" kern="1200">
              <a:solidFill>
                <a:srgbClr val="FFFFFF"/>
              </a:solidFill>
              <a:latin typeface="+mj-lt"/>
              <a:ea typeface="+mn-ea"/>
              <a:cs typeface="+mn-cs"/>
            </a:endParaRPr>
          </a:p>
        </p:txBody>
      </p:sp>
    </p:spTree>
    <p:extLst>
      <p:ext uri="{BB962C8B-B14F-4D97-AF65-F5344CB8AC3E}">
        <p14:creationId xmlns:p14="http://schemas.microsoft.com/office/powerpoint/2010/main" val="241053602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46B6-081A-48BB-B2DF-D14A78818438}"/>
              </a:ext>
            </a:extLst>
          </p:cNvPr>
          <p:cNvSpPr>
            <a:spLocks noGrp="1"/>
          </p:cNvSpPr>
          <p:nvPr>
            <p:ph type="title"/>
          </p:nvPr>
        </p:nvSpPr>
        <p:spPr>
          <a:xfrm>
            <a:off x="473093" y="0"/>
            <a:ext cx="11245814" cy="1609344"/>
          </a:xfrm>
        </p:spPr>
        <p:txBody>
          <a:bodyPr/>
          <a:lstStyle/>
          <a:p>
            <a:r>
              <a:rPr lang="en-US"/>
              <a:t>Calculating Benefits of Clinical Research</a:t>
            </a:r>
          </a:p>
        </p:txBody>
      </p:sp>
      <p:sp>
        <p:nvSpPr>
          <p:cNvPr id="4" name="Slide Number Placeholder 3">
            <a:extLst>
              <a:ext uri="{FF2B5EF4-FFF2-40B4-BE49-F238E27FC236}">
                <a16:creationId xmlns:a16="http://schemas.microsoft.com/office/drawing/2014/main" id="{83CAAA6D-463A-4546-B233-002D01928B22}"/>
              </a:ext>
            </a:extLst>
          </p:cNvPr>
          <p:cNvSpPr>
            <a:spLocks noGrp="1"/>
          </p:cNvSpPr>
          <p:nvPr>
            <p:ph type="sldNum" sz="quarter" idx="12"/>
          </p:nvPr>
        </p:nvSpPr>
        <p:spPr/>
        <p:txBody>
          <a:bodyPr/>
          <a:lstStyle/>
          <a:p>
            <a:fld id="{56B94691-C232-4A58-B9B3-FDBF2CC856FE}" type="slidenum">
              <a:rPr lang="en-US" smtClean="0"/>
              <a:t>59</a:t>
            </a:fld>
            <a:endParaRPr lang="en-US"/>
          </a:p>
        </p:txBody>
      </p:sp>
      <p:pic>
        <p:nvPicPr>
          <p:cNvPr id="4098" name="Picture 2">
            <a:extLst>
              <a:ext uri="{FF2B5EF4-FFF2-40B4-BE49-F238E27FC236}">
                <a16:creationId xmlns:a16="http://schemas.microsoft.com/office/drawing/2014/main" id="{6A2060C9-3405-421C-BC47-60FD3B0301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973" y="1350188"/>
            <a:ext cx="9370250" cy="5507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0549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pic>
        <p:nvPicPr>
          <p:cNvPr id="7" name="Picture 6" descr="Table&#10;&#10;Description automatically generated">
            <a:extLst>
              <a:ext uri="{FF2B5EF4-FFF2-40B4-BE49-F238E27FC236}">
                <a16:creationId xmlns:a16="http://schemas.microsoft.com/office/drawing/2014/main" id="{7ABABC78-BBB1-4A32-9A93-B87A8206B6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7800" y="47625"/>
            <a:ext cx="2971800" cy="6810375"/>
          </a:xfrm>
          <a:prstGeom prst="rect">
            <a:avLst/>
          </a:prstGeom>
        </p:spPr>
      </p:pic>
      <p:pic>
        <p:nvPicPr>
          <p:cNvPr id="19458" name="Picture 2">
            <a:extLst>
              <a:ext uri="{FF2B5EF4-FFF2-40B4-BE49-F238E27FC236}">
                <a16:creationId xmlns:a16="http://schemas.microsoft.com/office/drawing/2014/main" id="{087BEE85-B8D2-4CFD-817C-F6292627FF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681" y="155082"/>
            <a:ext cx="2788520" cy="65505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C11ABF7-5B6A-476D-B46D-48B49A01EAD5}"/>
              </a:ext>
            </a:extLst>
          </p:cNvPr>
          <p:cNvSpPr txBox="1"/>
          <p:nvPr/>
        </p:nvSpPr>
        <p:spPr>
          <a:xfrm>
            <a:off x="4657179" y="1395442"/>
            <a:ext cx="2883931" cy="4524315"/>
          </a:xfrm>
          <a:prstGeom prst="rect">
            <a:avLst/>
          </a:prstGeom>
          <a:noFill/>
        </p:spPr>
        <p:txBody>
          <a:bodyPr wrap="none" rtlCol="0">
            <a:spAutoFit/>
          </a:bodyPr>
          <a:lstStyle/>
          <a:p>
            <a:pPr algn="ctr"/>
            <a:r>
              <a:rPr lang="en-US" sz="3200"/>
              <a:t>It would be </a:t>
            </a:r>
          </a:p>
          <a:p>
            <a:pPr algn="ctr"/>
            <a:r>
              <a:rPr lang="en-US" sz="3200"/>
              <a:t>far more</a:t>
            </a:r>
          </a:p>
          <a:p>
            <a:pPr algn="ctr"/>
            <a:r>
              <a:rPr lang="en-US" sz="3200"/>
              <a:t>Valuable to </a:t>
            </a:r>
          </a:p>
          <a:p>
            <a:pPr algn="ctr"/>
            <a:r>
              <a:rPr lang="en-US" sz="3200"/>
              <a:t>know the</a:t>
            </a:r>
          </a:p>
          <a:p>
            <a:pPr algn="ctr"/>
            <a:r>
              <a:rPr lang="en-US" sz="3200"/>
              <a:t>Health Effects </a:t>
            </a:r>
          </a:p>
          <a:p>
            <a:pPr algn="ctr"/>
            <a:r>
              <a:rPr lang="en-US" sz="3200"/>
              <a:t>of Different</a:t>
            </a:r>
          </a:p>
          <a:p>
            <a:pPr algn="ctr"/>
            <a:r>
              <a:rPr lang="en-US" sz="3200"/>
              <a:t>Foods than</a:t>
            </a:r>
          </a:p>
          <a:p>
            <a:pPr algn="ctr"/>
            <a:r>
              <a:rPr lang="en-US" sz="3200"/>
              <a:t>the Amount</a:t>
            </a:r>
          </a:p>
          <a:p>
            <a:pPr algn="ctr"/>
            <a:r>
              <a:rPr lang="en-US" sz="3200"/>
              <a:t>Of Riboflavin</a:t>
            </a:r>
          </a:p>
        </p:txBody>
      </p:sp>
      <p:sp>
        <p:nvSpPr>
          <p:cNvPr id="3" name="Arrow: Right 2">
            <a:extLst>
              <a:ext uri="{FF2B5EF4-FFF2-40B4-BE49-F238E27FC236}">
                <a16:creationId xmlns:a16="http://schemas.microsoft.com/office/drawing/2014/main" id="{9C2DCA28-E33F-4844-A43C-55E03253A2E7}"/>
              </a:ext>
            </a:extLst>
          </p:cNvPr>
          <p:cNvSpPr/>
          <p:nvPr/>
        </p:nvSpPr>
        <p:spPr>
          <a:xfrm>
            <a:off x="3454400" y="3035300"/>
            <a:ext cx="1019974" cy="622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962FAC2A-390F-456E-9E39-3F0240D200BC}"/>
              </a:ext>
            </a:extLst>
          </p:cNvPr>
          <p:cNvSpPr/>
          <p:nvPr/>
        </p:nvSpPr>
        <p:spPr>
          <a:xfrm>
            <a:off x="7590879" y="2908300"/>
            <a:ext cx="1379295" cy="749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able&#10;&#10;Description automatically generated">
            <a:extLst>
              <a:ext uri="{FF2B5EF4-FFF2-40B4-BE49-F238E27FC236}">
                <a16:creationId xmlns:a16="http://schemas.microsoft.com/office/drawing/2014/main" id="{07B2B068-1BC4-4249-AB2E-433DB1D5A6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10964" y="47625"/>
            <a:ext cx="2971800" cy="6810375"/>
          </a:xfrm>
          <a:prstGeom prst="rect">
            <a:avLst/>
          </a:prstGeom>
        </p:spPr>
      </p:pic>
    </p:spTree>
    <p:custDataLst>
      <p:tags r:id="rId1"/>
    </p:custDataLst>
    <p:extLst>
      <p:ext uri="{BB962C8B-B14F-4D97-AF65-F5344CB8AC3E}">
        <p14:creationId xmlns:p14="http://schemas.microsoft.com/office/powerpoint/2010/main" val="274934456"/>
      </p:ext>
    </p:extLst>
  </p:cSld>
  <p:clrMapOvr>
    <a:masterClrMapping/>
  </p:clrMapOvr>
  <mc:AlternateContent xmlns:mc="http://schemas.openxmlformats.org/markup-compatibility/2006" xmlns:p14="http://schemas.microsoft.com/office/powerpoint/2010/main">
    <mc:Choice Requires="p14">
      <p:transition spd="slow" p14:dur="2000" advTm="48664"/>
    </mc:Choice>
    <mc:Fallback xmlns="">
      <p:transition spd="slow" advTm="48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46B6-081A-48BB-B2DF-D14A78818438}"/>
              </a:ext>
            </a:extLst>
          </p:cNvPr>
          <p:cNvSpPr>
            <a:spLocks noGrp="1"/>
          </p:cNvSpPr>
          <p:nvPr>
            <p:ph type="title"/>
          </p:nvPr>
        </p:nvSpPr>
        <p:spPr>
          <a:xfrm>
            <a:off x="473093" y="0"/>
            <a:ext cx="11364680" cy="1158875"/>
          </a:xfrm>
        </p:spPr>
        <p:txBody>
          <a:bodyPr/>
          <a:lstStyle/>
          <a:p>
            <a:r>
              <a:rPr lang="en-US"/>
              <a:t>Calculating Benefits of Clinical Research</a:t>
            </a:r>
          </a:p>
        </p:txBody>
      </p:sp>
      <p:sp>
        <p:nvSpPr>
          <p:cNvPr id="4" name="Slide Number Placeholder 3">
            <a:extLst>
              <a:ext uri="{FF2B5EF4-FFF2-40B4-BE49-F238E27FC236}">
                <a16:creationId xmlns:a16="http://schemas.microsoft.com/office/drawing/2014/main" id="{83CAAA6D-463A-4546-B233-002D01928B22}"/>
              </a:ext>
            </a:extLst>
          </p:cNvPr>
          <p:cNvSpPr>
            <a:spLocks noGrp="1"/>
          </p:cNvSpPr>
          <p:nvPr>
            <p:ph type="sldNum" sz="quarter" idx="12"/>
          </p:nvPr>
        </p:nvSpPr>
        <p:spPr/>
        <p:txBody>
          <a:bodyPr/>
          <a:lstStyle/>
          <a:p>
            <a:fld id="{56B94691-C232-4A58-B9B3-FDBF2CC856FE}" type="slidenum">
              <a:rPr lang="en-US" smtClean="0"/>
              <a:t>60</a:t>
            </a:fld>
            <a:endParaRPr lang="en-US"/>
          </a:p>
        </p:txBody>
      </p:sp>
      <p:pic>
        <p:nvPicPr>
          <p:cNvPr id="5124" name="Picture 4">
            <a:extLst>
              <a:ext uri="{FF2B5EF4-FFF2-40B4-BE49-F238E27FC236}">
                <a16:creationId xmlns:a16="http://schemas.microsoft.com/office/drawing/2014/main" id="{A24B9105-791C-4C6E-BF67-7374E244FB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737" y="953216"/>
            <a:ext cx="9548801" cy="5904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30660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FECF-E164-4DF0-8E92-536920144BB0}"/>
              </a:ext>
            </a:extLst>
          </p:cNvPr>
          <p:cNvSpPr>
            <a:spLocks noGrp="1"/>
          </p:cNvSpPr>
          <p:nvPr>
            <p:ph type="title" idx="4294967295"/>
          </p:nvPr>
        </p:nvSpPr>
        <p:spPr>
          <a:xfrm>
            <a:off x="2540839" y="2273674"/>
            <a:ext cx="5629126" cy="1930577"/>
          </a:xfrm>
          <a:prstGeom prst="rect">
            <a:avLst/>
          </a:prstGeom>
        </p:spPr>
        <p:txBody>
          <a:bodyPr>
            <a:normAutofit fontScale="90000"/>
          </a:bodyPr>
          <a:lstStyle/>
          <a:p>
            <a:r>
              <a:rPr lang="en-US"/>
              <a:t>$100K per Year</a:t>
            </a:r>
            <a:br>
              <a:rPr lang="en-US"/>
            </a:br>
            <a:r>
              <a:rPr lang="en-US"/>
              <a:t>Could hire 2 Researchers</a:t>
            </a:r>
            <a:br>
              <a:rPr lang="en-US"/>
            </a:br>
            <a:r>
              <a:rPr lang="en-US"/>
              <a:t>Shifting the time </a:t>
            </a:r>
            <a:br>
              <a:rPr lang="en-US"/>
            </a:br>
            <a:r>
              <a:rPr lang="en-US"/>
              <a:t>of discovery forward</a:t>
            </a:r>
            <a:br>
              <a:rPr lang="en-US"/>
            </a:br>
            <a:r>
              <a:rPr lang="en-US"/>
              <a:t>2 research years</a:t>
            </a:r>
          </a:p>
        </p:txBody>
      </p:sp>
      <p:sp>
        <p:nvSpPr>
          <p:cNvPr id="4" name="Footer Placeholder 3">
            <a:extLst>
              <a:ext uri="{FF2B5EF4-FFF2-40B4-BE49-F238E27FC236}">
                <a16:creationId xmlns:a16="http://schemas.microsoft.com/office/drawing/2014/main" id="{069016F4-2BA3-49EF-AA3E-DA64E22B6C38}"/>
              </a:ext>
            </a:extLst>
          </p:cNvPr>
          <p:cNvSpPr>
            <a:spLocks noGrp="1"/>
          </p:cNvSpPr>
          <p:nvPr>
            <p:ph type="ftr" sz="quarter" idx="4294967295"/>
          </p:nvPr>
        </p:nvSpPr>
        <p:spPr>
          <a:xfrm>
            <a:off x="1088136" y="6272784"/>
            <a:ext cx="6327648"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8A5BFB6E-1CD0-4B6B-A984-0FCE0BD8CDF0}"/>
              </a:ext>
            </a:extLst>
          </p:cNvPr>
          <p:cNvSpPr>
            <a:spLocks noGrp="1"/>
          </p:cNvSpPr>
          <p:nvPr>
            <p:ph type="sldNum" sz="quarter" idx="4294967295"/>
          </p:nvPr>
        </p:nvSpPr>
        <p:spPr>
          <a:xfrm>
            <a:off x="11311128" y="6272784"/>
            <a:ext cx="640080" cy="365125"/>
          </a:xfrm>
          <a:prstGeom prst="rect">
            <a:avLst/>
          </a:prstGeom>
        </p:spPr>
        <p:txBody>
          <a:bodyPr/>
          <a:lstStyle/>
          <a:p>
            <a:fld id="{5AE1514C-5E56-4738-A1FF-4B1CFD2A3E36}" type="slidenum">
              <a:rPr lang="en-US" smtClean="0"/>
              <a:pPr/>
              <a:t>61</a:t>
            </a:fld>
            <a:endParaRPr lang="en-US"/>
          </a:p>
        </p:txBody>
      </p:sp>
    </p:spTree>
    <p:extLst>
      <p:ext uri="{BB962C8B-B14F-4D97-AF65-F5344CB8AC3E}">
        <p14:creationId xmlns:p14="http://schemas.microsoft.com/office/powerpoint/2010/main" val="217584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DD3822D-EA06-45E0-8D57-DBA7E0B6374E}"/>
              </a:ext>
            </a:extLst>
          </p:cNvPr>
          <p:cNvPicPr>
            <a:picLocks noChangeAspect="1"/>
          </p:cNvPicPr>
          <p:nvPr/>
        </p:nvPicPr>
        <p:blipFill>
          <a:blip r:embed="rId2"/>
          <a:stretch>
            <a:fillRect/>
          </a:stretch>
        </p:blipFill>
        <p:spPr>
          <a:xfrm>
            <a:off x="1364071" y="-402654"/>
            <a:ext cx="9941297" cy="6858000"/>
          </a:xfrm>
          <a:prstGeom prst="rect">
            <a:avLst/>
          </a:prstGeom>
        </p:spPr>
      </p:pic>
      <p:sp>
        <p:nvSpPr>
          <p:cNvPr id="5" name="Slide Number Placeholder 4">
            <a:extLst>
              <a:ext uri="{FF2B5EF4-FFF2-40B4-BE49-F238E27FC236}">
                <a16:creationId xmlns:a16="http://schemas.microsoft.com/office/drawing/2014/main" id="{00FE6DB5-EFF0-4968-9126-7E7A755B8DD1}"/>
              </a:ext>
            </a:extLst>
          </p:cNvPr>
          <p:cNvSpPr>
            <a:spLocks noGrp="1"/>
          </p:cNvSpPr>
          <p:nvPr>
            <p:ph type="sldNum" sz="quarter" idx="4294967295"/>
          </p:nvPr>
        </p:nvSpPr>
        <p:spPr>
          <a:xfrm>
            <a:off x="11311128" y="6272784"/>
            <a:ext cx="640080" cy="365125"/>
          </a:xfrm>
          <a:prstGeom prst="rect">
            <a:avLst/>
          </a:prstGeom>
        </p:spPr>
        <p:txBody>
          <a:bodyPr/>
          <a:lstStyle/>
          <a:p>
            <a:fld id="{5AE1514C-5E56-4738-A1FF-4B1CFD2A3E36}" type="slidenum">
              <a:rPr lang="en-US" smtClean="0"/>
              <a:pPr/>
              <a:t>62</a:t>
            </a:fld>
            <a:endParaRPr lang="en-US"/>
          </a:p>
        </p:txBody>
      </p:sp>
      <p:pic>
        <p:nvPicPr>
          <p:cNvPr id="7" name="Picture 6">
            <a:extLst>
              <a:ext uri="{FF2B5EF4-FFF2-40B4-BE49-F238E27FC236}">
                <a16:creationId xmlns:a16="http://schemas.microsoft.com/office/drawing/2014/main" id="{F2C135BC-E58F-4DAD-857C-7E59D8E799F2}"/>
              </a:ext>
            </a:extLst>
          </p:cNvPr>
          <p:cNvPicPr>
            <a:picLocks noChangeAspect="1"/>
          </p:cNvPicPr>
          <p:nvPr/>
        </p:nvPicPr>
        <p:blipFill>
          <a:blip r:embed="rId3"/>
          <a:stretch>
            <a:fillRect/>
          </a:stretch>
        </p:blipFill>
        <p:spPr>
          <a:xfrm>
            <a:off x="2221352" y="3114039"/>
            <a:ext cx="3466280" cy="33878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EC2ADA13-7331-41A3-8669-D9560BB500DA}"/>
              </a:ext>
            </a:extLst>
          </p:cNvPr>
          <p:cNvPicPr>
            <a:picLocks noChangeAspect="1"/>
          </p:cNvPicPr>
          <p:nvPr/>
        </p:nvPicPr>
        <p:blipFill>
          <a:blip r:embed="rId4"/>
          <a:stretch>
            <a:fillRect/>
          </a:stretch>
        </p:blipFill>
        <p:spPr>
          <a:xfrm>
            <a:off x="7568383" y="3865048"/>
            <a:ext cx="2231599" cy="27728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461549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6A8B6-682B-4502-AF37-757C3F64401E}"/>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2254464A-9A6D-4FB8-AB8F-788A8A05CD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FCFA9B-30AE-4463-8C07-564BC3081141}"/>
              </a:ext>
            </a:extLst>
          </p:cNvPr>
          <p:cNvSpPr>
            <a:spLocks noGrp="1"/>
          </p:cNvSpPr>
          <p:nvPr>
            <p:ph type="sldNum" sz="quarter" idx="12"/>
          </p:nvPr>
        </p:nvSpPr>
        <p:spPr/>
        <p:txBody>
          <a:bodyPr/>
          <a:lstStyle/>
          <a:p>
            <a:fld id="{56B94691-C232-4A58-B9B3-FDBF2CC856FE}" type="slidenum">
              <a:rPr lang="en-US" smtClean="0"/>
              <a:t>63</a:t>
            </a:fld>
            <a:endParaRPr lang="en-US"/>
          </a:p>
        </p:txBody>
      </p:sp>
      <p:pic>
        <p:nvPicPr>
          <p:cNvPr id="5" name="Picture 4">
            <a:extLst>
              <a:ext uri="{FF2B5EF4-FFF2-40B4-BE49-F238E27FC236}">
                <a16:creationId xmlns:a16="http://schemas.microsoft.com/office/drawing/2014/main" id="{F6311060-A803-4565-A355-364C8A6F2610}"/>
              </a:ext>
            </a:extLst>
          </p:cNvPr>
          <p:cNvPicPr>
            <a:picLocks noChangeAspect="1"/>
          </p:cNvPicPr>
          <p:nvPr/>
        </p:nvPicPr>
        <p:blipFill>
          <a:blip r:embed="rId2"/>
          <a:stretch>
            <a:fillRect/>
          </a:stretch>
        </p:blipFill>
        <p:spPr>
          <a:xfrm>
            <a:off x="0" y="782545"/>
            <a:ext cx="12192000" cy="5292909"/>
          </a:xfrm>
          <a:prstGeom prst="rect">
            <a:avLst/>
          </a:prstGeom>
        </p:spPr>
      </p:pic>
    </p:spTree>
    <p:extLst>
      <p:ext uri="{BB962C8B-B14F-4D97-AF65-F5344CB8AC3E}">
        <p14:creationId xmlns:p14="http://schemas.microsoft.com/office/powerpoint/2010/main" val="245239478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C52078D-761C-4FDB-B900-35BF7EC958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D4C457-19E4-4399-8469-7789F0A11863}"/>
              </a:ext>
            </a:extLst>
          </p:cNvPr>
          <p:cNvSpPr>
            <a:spLocks noGrp="1"/>
          </p:cNvSpPr>
          <p:nvPr>
            <p:ph type="sldNum" sz="quarter" idx="12"/>
          </p:nvPr>
        </p:nvSpPr>
        <p:spPr/>
        <p:txBody>
          <a:bodyPr/>
          <a:lstStyle/>
          <a:p>
            <a:fld id="{56B94691-C232-4A58-B9B3-FDBF2CC856FE}" type="slidenum">
              <a:rPr lang="en-US" smtClean="0"/>
              <a:t>64</a:t>
            </a:fld>
            <a:endParaRPr lang="en-US"/>
          </a:p>
        </p:txBody>
      </p:sp>
      <p:pic>
        <p:nvPicPr>
          <p:cNvPr id="5" name="Picture 4">
            <a:extLst>
              <a:ext uri="{FF2B5EF4-FFF2-40B4-BE49-F238E27FC236}">
                <a16:creationId xmlns:a16="http://schemas.microsoft.com/office/drawing/2014/main" id="{269E62F3-12DE-498F-B60D-927E9AEF15B0}"/>
              </a:ext>
            </a:extLst>
          </p:cNvPr>
          <p:cNvPicPr>
            <a:picLocks noChangeAspect="1"/>
          </p:cNvPicPr>
          <p:nvPr/>
        </p:nvPicPr>
        <p:blipFill>
          <a:blip r:embed="rId2"/>
          <a:stretch>
            <a:fillRect/>
          </a:stretch>
        </p:blipFill>
        <p:spPr>
          <a:xfrm>
            <a:off x="834886" y="-28144"/>
            <a:ext cx="10476241" cy="6884069"/>
          </a:xfrm>
          <a:prstGeom prst="rect">
            <a:avLst/>
          </a:prstGeom>
        </p:spPr>
      </p:pic>
      <p:pic>
        <p:nvPicPr>
          <p:cNvPr id="6" name="Picture 5">
            <a:extLst>
              <a:ext uri="{FF2B5EF4-FFF2-40B4-BE49-F238E27FC236}">
                <a16:creationId xmlns:a16="http://schemas.microsoft.com/office/drawing/2014/main" id="{4E6032D0-12DC-4AA9-8897-ACCD418BA2B7}"/>
              </a:ext>
            </a:extLst>
          </p:cNvPr>
          <p:cNvPicPr>
            <a:picLocks noChangeAspect="1"/>
          </p:cNvPicPr>
          <p:nvPr/>
        </p:nvPicPr>
        <p:blipFill>
          <a:blip r:embed="rId3"/>
          <a:stretch>
            <a:fillRect/>
          </a:stretch>
        </p:blipFill>
        <p:spPr>
          <a:xfrm>
            <a:off x="8288845" y="4443221"/>
            <a:ext cx="2562225" cy="26098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2C3DF99E-3507-4B94-83E5-8DFFFDF414D9}"/>
              </a:ext>
            </a:extLst>
          </p:cNvPr>
          <p:cNvPicPr>
            <a:picLocks noChangeAspect="1"/>
          </p:cNvPicPr>
          <p:nvPr/>
        </p:nvPicPr>
        <p:blipFill>
          <a:blip r:embed="rId4"/>
          <a:stretch>
            <a:fillRect/>
          </a:stretch>
        </p:blipFill>
        <p:spPr>
          <a:xfrm>
            <a:off x="3242310" y="4388421"/>
            <a:ext cx="2019300" cy="20669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8283986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299E7-505D-41CE-A1CC-C0B89B551803}"/>
              </a:ext>
            </a:extLst>
          </p:cNvPr>
          <p:cNvSpPr>
            <a:spLocks noGrp="1"/>
          </p:cNvSpPr>
          <p:nvPr>
            <p:ph type="title" idx="4294967295"/>
          </p:nvPr>
        </p:nvSpPr>
        <p:spPr>
          <a:xfrm>
            <a:off x="630196" y="220091"/>
            <a:ext cx="10985155" cy="1188579"/>
          </a:xfrm>
          <a:prstGeom prst="rect">
            <a:avLst/>
          </a:prstGeom>
        </p:spPr>
        <p:txBody>
          <a:bodyPr>
            <a:normAutofit fontScale="90000"/>
          </a:bodyPr>
          <a:lstStyle/>
          <a:p>
            <a:r>
              <a:rPr lang="en-US" sz="4000"/>
              <a:t>Despite uncertainty, it’s logical to try to avoid this hell on earth anyway</a:t>
            </a:r>
          </a:p>
        </p:txBody>
      </p:sp>
      <p:sp>
        <p:nvSpPr>
          <p:cNvPr id="5" name="Slide Number Placeholder 4">
            <a:extLst>
              <a:ext uri="{FF2B5EF4-FFF2-40B4-BE49-F238E27FC236}">
                <a16:creationId xmlns:a16="http://schemas.microsoft.com/office/drawing/2014/main" id="{C9AD1014-EBB4-4398-8DF0-C23FFB66C334}"/>
              </a:ext>
            </a:extLst>
          </p:cNvPr>
          <p:cNvSpPr>
            <a:spLocks noGrp="1"/>
          </p:cNvSpPr>
          <p:nvPr>
            <p:ph type="sldNum" sz="quarter" idx="4294967295"/>
          </p:nvPr>
        </p:nvSpPr>
        <p:spPr>
          <a:xfrm>
            <a:off x="11311128" y="6272784"/>
            <a:ext cx="640080" cy="365125"/>
          </a:xfrm>
          <a:prstGeom prst="rect">
            <a:avLst/>
          </a:prstGeom>
        </p:spPr>
        <p:txBody>
          <a:bodyPr/>
          <a:lstStyle/>
          <a:p>
            <a:fld id="{5AE1514C-5E56-4738-A1FF-4B1CFD2A3E36}" type="slidenum">
              <a:rPr lang="en-US" smtClean="0"/>
              <a:pPr/>
              <a:t>65</a:t>
            </a:fld>
            <a:endParaRPr lang="en-US"/>
          </a:p>
        </p:txBody>
      </p:sp>
      <p:pic>
        <p:nvPicPr>
          <p:cNvPr id="1026" name="Picture 2">
            <a:extLst>
              <a:ext uri="{FF2B5EF4-FFF2-40B4-BE49-F238E27FC236}">
                <a16:creationId xmlns:a16="http://schemas.microsoft.com/office/drawing/2014/main" id="{3975DA7A-A96F-44B1-9D85-05FB0BB4E6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5" t="8450" r="2358" b="4548"/>
          <a:stretch/>
        </p:blipFill>
        <p:spPr bwMode="auto">
          <a:xfrm>
            <a:off x="-4201299" y="4510706"/>
            <a:ext cx="3305345" cy="23472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0A74872-4C03-4582-968A-F0EA61274F98}"/>
              </a:ext>
            </a:extLst>
          </p:cNvPr>
          <p:cNvSpPr txBox="1"/>
          <p:nvPr/>
        </p:nvSpPr>
        <p:spPr>
          <a:xfrm>
            <a:off x="1705232" y="2323070"/>
            <a:ext cx="1853514" cy="369332"/>
          </a:xfrm>
          <a:prstGeom prst="rect">
            <a:avLst/>
          </a:prstGeom>
          <a:noFill/>
        </p:spPr>
        <p:txBody>
          <a:bodyPr wrap="square" rtlCol="0">
            <a:spAutoFit/>
          </a:bodyPr>
          <a:lstStyle/>
          <a:p>
            <a:r>
              <a:rPr lang="en-US"/>
              <a:t>We Try</a:t>
            </a:r>
          </a:p>
        </p:txBody>
      </p:sp>
      <p:graphicFrame>
        <p:nvGraphicFramePr>
          <p:cNvPr id="7" name="Table 7">
            <a:extLst>
              <a:ext uri="{FF2B5EF4-FFF2-40B4-BE49-F238E27FC236}">
                <a16:creationId xmlns:a16="http://schemas.microsoft.com/office/drawing/2014/main" id="{4CA19AA7-DAAC-4140-BBA6-FA910F4837CB}"/>
              </a:ext>
            </a:extLst>
          </p:cNvPr>
          <p:cNvGraphicFramePr>
            <a:graphicFrameLocks noGrp="1"/>
          </p:cNvGraphicFramePr>
          <p:nvPr>
            <p:extLst>
              <p:ext uri="{D42A27DB-BD31-4B8C-83A1-F6EECF244321}">
                <p14:modId xmlns:p14="http://schemas.microsoft.com/office/powerpoint/2010/main" val="31124120"/>
              </p:ext>
            </p:extLst>
          </p:nvPr>
        </p:nvGraphicFramePr>
        <p:xfrm>
          <a:off x="509286" y="1473424"/>
          <a:ext cx="10985154" cy="5089040"/>
        </p:xfrm>
        <a:graphic>
          <a:graphicData uri="http://schemas.openxmlformats.org/drawingml/2006/table">
            <a:tbl>
              <a:tblPr firstRow="1" bandRow="1">
                <a:tableStyleId>{5C22544A-7EE6-4342-B048-85BDC9FD1C3A}</a:tableStyleId>
              </a:tblPr>
              <a:tblGrid>
                <a:gridCol w="3661718">
                  <a:extLst>
                    <a:ext uri="{9D8B030D-6E8A-4147-A177-3AD203B41FA5}">
                      <a16:colId xmlns:a16="http://schemas.microsoft.com/office/drawing/2014/main" val="3093905921"/>
                    </a:ext>
                  </a:extLst>
                </a:gridCol>
                <a:gridCol w="3661718">
                  <a:extLst>
                    <a:ext uri="{9D8B030D-6E8A-4147-A177-3AD203B41FA5}">
                      <a16:colId xmlns:a16="http://schemas.microsoft.com/office/drawing/2014/main" val="1345618564"/>
                    </a:ext>
                  </a:extLst>
                </a:gridCol>
                <a:gridCol w="3661718">
                  <a:extLst>
                    <a:ext uri="{9D8B030D-6E8A-4147-A177-3AD203B41FA5}">
                      <a16:colId xmlns:a16="http://schemas.microsoft.com/office/drawing/2014/main" val="4179802512"/>
                    </a:ext>
                  </a:extLst>
                </a:gridCol>
              </a:tblGrid>
              <a:tr h="1736240">
                <a:tc>
                  <a:txBody>
                    <a:bodyPr/>
                    <a:lstStyle/>
                    <a:p>
                      <a:pPr algn="ctr"/>
                      <a:endParaRPr lang="en-US" sz="48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a:t>We Succeed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a:t>We Fail</a:t>
                      </a:r>
                    </a:p>
                    <a:p>
                      <a:pPr algn="ctr"/>
                      <a:endParaRPr lang="en-US" sz="4800"/>
                    </a:p>
                  </a:txBody>
                  <a:tcPr/>
                </a:tc>
                <a:extLst>
                  <a:ext uri="{0D108BD9-81ED-4DB2-BD59-A6C34878D82A}">
                    <a16:rowId xmlns:a16="http://schemas.microsoft.com/office/drawing/2014/main" val="4131328238"/>
                  </a:ext>
                </a:extLst>
              </a:tr>
              <a:tr h="1531560">
                <a:tc>
                  <a:txBody>
                    <a:bodyPr/>
                    <a:lstStyle/>
                    <a:p>
                      <a:pPr algn="ctr"/>
                      <a:r>
                        <a:rPr lang="en-US" sz="4800"/>
                        <a:t>We Try</a:t>
                      </a:r>
                    </a:p>
                  </a:txBody>
                  <a:tcPr/>
                </a:tc>
                <a:tc>
                  <a:txBody>
                    <a:bodyPr/>
                    <a:lstStyle/>
                    <a:p>
                      <a:pPr algn="ctr"/>
                      <a:r>
                        <a:rPr lang="en-US" sz="2800" b="1"/>
                        <a:t>Prevent</a:t>
                      </a:r>
                      <a:r>
                        <a:rPr lang="en-US" sz="2800"/>
                        <a:t> Billions of Hours of Suffering and Save Millions of Lives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t>Billions of Hours of Suffering and Millions of Deaths</a:t>
                      </a:r>
                    </a:p>
                  </a:txBody>
                  <a:tcPr/>
                </a:tc>
                <a:extLst>
                  <a:ext uri="{0D108BD9-81ED-4DB2-BD59-A6C34878D82A}">
                    <a16:rowId xmlns:a16="http://schemas.microsoft.com/office/drawing/2014/main" val="375219506"/>
                  </a:ext>
                </a:extLst>
              </a:tr>
              <a:tr h="1531560">
                <a:tc>
                  <a:txBody>
                    <a:bodyPr/>
                    <a:lstStyle/>
                    <a:p>
                      <a:pPr algn="ctr"/>
                      <a:r>
                        <a:rPr lang="en-US" sz="4800"/>
                        <a:t>We Don’t Try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t>Billions of Hours of Suffering and Millions of Deaths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t>Billions of Hours of Suffering and Millions of Deaths</a:t>
                      </a:r>
                    </a:p>
                  </a:txBody>
                  <a:tcPr/>
                </a:tc>
                <a:extLst>
                  <a:ext uri="{0D108BD9-81ED-4DB2-BD59-A6C34878D82A}">
                    <a16:rowId xmlns:a16="http://schemas.microsoft.com/office/drawing/2014/main" val="3791460436"/>
                  </a:ext>
                </a:extLst>
              </a:tr>
            </a:tbl>
          </a:graphicData>
        </a:graphic>
      </p:graphicFrame>
    </p:spTree>
    <p:extLst>
      <p:ext uri="{BB962C8B-B14F-4D97-AF65-F5344CB8AC3E}">
        <p14:creationId xmlns:p14="http://schemas.microsoft.com/office/powerpoint/2010/main" val="29098265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DC820-123D-4E01-ABE4-66D7DF4BCE65}"/>
              </a:ext>
            </a:extLst>
          </p:cNvPr>
          <p:cNvSpPr>
            <a:spLocks noGrp="1"/>
          </p:cNvSpPr>
          <p:nvPr>
            <p:ph type="title"/>
          </p:nvPr>
        </p:nvSpPr>
        <p:spPr>
          <a:xfrm>
            <a:off x="240792" y="1416579"/>
            <a:ext cx="11710416" cy="4856205"/>
          </a:xfrm>
        </p:spPr>
        <p:txBody>
          <a:bodyPr>
            <a:normAutofit fontScale="90000"/>
          </a:bodyPr>
          <a:lstStyle/>
          <a:p>
            <a:pPr algn="ctr"/>
            <a:r>
              <a:rPr lang="en-US" sz="4900"/>
              <a:t>By accelerating the discovery of</a:t>
            </a:r>
            <a:br>
              <a:rPr lang="en-US"/>
            </a:br>
            <a:r>
              <a:rPr lang="en-US"/>
              <a:t>effective treatments </a:t>
            </a:r>
            <a:r>
              <a:rPr lang="en-US" sz="4000"/>
              <a:t>and</a:t>
            </a:r>
            <a:r>
              <a:rPr lang="en-US"/>
              <a:t> means of prevention </a:t>
            </a:r>
            <a:br>
              <a:rPr lang="en-US"/>
            </a:br>
            <a:r>
              <a:rPr lang="en-US"/>
              <a:t>you WILL be saving</a:t>
            </a:r>
            <a:br>
              <a:rPr lang="en-US"/>
            </a:br>
            <a:r>
              <a:rPr lang="en-US" sz="8800"/>
              <a:t>246 Million people </a:t>
            </a:r>
            <a:br>
              <a:rPr lang="en-US"/>
            </a:br>
            <a:r>
              <a:rPr lang="en-US" sz="4000"/>
              <a:t>from</a:t>
            </a:r>
            <a:br>
              <a:rPr lang="en-US"/>
            </a:br>
            <a:r>
              <a:rPr lang="en-US" sz="8900"/>
              <a:t>4,018,264,840 HOURS</a:t>
            </a:r>
            <a:br>
              <a:rPr lang="en-US"/>
            </a:br>
            <a:r>
              <a:rPr lang="en-US"/>
              <a:t>of Suffering Each Year</a:t>
            </a:r>
            <a:br>
              <a:rPr lang="en-US"/>
            </a:br>
            <a:br>
              <a:rPr lang="en-US"/>
            </a:br>
            <a:endParaRPr lang="en-US"/>
          </a:p>
        </p:txBody>
      </p:sp>
      <p:sp>
        <p:nvSpPr>
          <p:cNvPr id="3" name="Footer Placeholder 2">
            <a:extLst>
              <a:ext uri="{FF2B5EF4-FFF2-40B4-BE49-F238E27FC236}">
                <a16:creationId xmlns:a16="http://schemas.microsoft.com/office/drawing/2014/main" id="{10060EFB-C72C-440B-95D0-4FCC2C00B8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32D9AB-5490-4DD4-BD1F-B2B024E6A407}"/>
              </a:ext>
            </a:extLst>
          </p:cNvPr>
          <p:cNvSpPr>
            <a:spLocks noGrp="1"/>
          </p:cNvSpPr>
          <p:nvPr>
            <p:ph type="sldNum" sz="quarter" idx="12"/>
          </p:nvPr>
        </p:nvSpPr>
        <p:spPr/>
        <p:txBody>
          <a:bodyPr/>
          <a:lstStyle/>
          <a:p>
            <a:fld id="{56B94691-C232-4A58-B9B3-FDBF2CC856FE}" type="slidenum">
              <a:rPr lang="en-US" smtClean="0"/>
              <a:t>66</a:t>
            </a:fld>
            <a:endParaRPr lang="en-US"/>
          </a:p>
        </p:txBody>
      </p:sp>
    </p:spTree>
    <p:extLst>
      <p:ext uri="{BB962C8B-B14F-4D97-AF65-F5344CB8AC3E}">
        <p14:creationId xmlns:p14="http://schemas.microsoft.com/office/powerpoint/2010/main" val="236682784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2" name="Rectangle 1"/>
          <p:cNvSpPr/>
          <p:nvPr/>
        </p:nvSpPr>
        <p:spPr>
          <a:xfrm>
            <a:off x="1463889" y="934030"/>
            <a:ext cx="9048823" cy="923330"/>
          </a:xfrm>
          <a:prstGeom prst="rect">
            <a:avLst/>
          </a:prstGeom>
        </p:spPr>
        <p:txBody>
          <a:bodyPr wrap="none">
            <a:spAutoFit/>
          </a:bodyPr>
          <a:lstStyle/>
          <a:p>
            <a:pPr algn="ctr"/>
            <a:r>
              <a:rPr lang="en" sz="5400">
                <a:solidFill>
                  <a:schemeClr val="bg1"/>
                </a:solidFill>
                <a:latin typeface="Nexa Light"/>
              </a:rPr>
              <a:t>COMPETITIVE LANDSCAPE</a:t>
            </a:r>
            <a:endParaRPr lang="en-US" sz="5400">
              <a:solidFill>
                <a:schemeClr val="bg1"/>
              </a:solidFill>
              <a:latin typeface="Nexa Light" panose="02000000000000000000" pitchFamily="50" charset="0"/>
            </a:endParaRPr>
          </a:p>
        </p:txBody>
      </p:sp>
      <p:grpSp>
        <p:nvGrpSpPr>
          <p:cNvPr id="16" name="Group 15"/>
          <p:cNvGrpSpPr/>
          <p:nvPr/>
        </p:nvGrpSpPr>
        <p:grpSpPr>
          <a:xfrm>
            <a:off x="228420" y="2321585"/>
            <a:ext cx="11631071" cy="2941160"/>
            <a:chOff x="114302" y="2070143"/>
            <a:chExt cx="17000377" cy="3666638"/>
          </a:xfrm>
        </p:grpSpPr>
        <p:graphicFrame>
          <p:nvGraphicFramePr>
            <p:cNvPr id="17" name="Shape 112"/>
            <p:cNvGraphicFramePr/>
            <p:nvPr/>
          </p:nvGraphicFramePr>
          <p:xfrm>
            <a:off x="114302" y="2070143"/>
            <a:ext cx="17000377" cy="3666638"/>
          </p:xfrm>
          <a:graphic>
            <a:graphicData uri="http://schemas.openxmlformats.org/drawingml/2006/table">
              <a:tbl>
                <a:tblPr>
                  <a:noFill/>
                </a:tblPr>
                <a:tblGrid>
                  <a:gridCol w="1927311">
                    <a:extLst>
                      <a:ext uri="{9D8B030D-6E8A-4147-A177-3AD203B41FA5}">
                        <a16:colId xmlns:a16="http://schemas.microsoft.com/office/drawing/2014/main" val="20000"/>
                      </a:ext>
                    </a:extLst>
                  </a:gridCol>
                  <a:gridCol w="1544665">
                    <a:extLst>
                      <a:ext uri="{9D8B030D-6E8A-4147-A177-3AD203B41FA5}">
                        <a16:colId xmlns:a16="http://schemas.microsoft.com/office/drawing/2014/main" val="20001"/>
                      </a:ext>
                    </a:extLst>
                  </a:gridCol>
                  <a:gridCol w="1545372">
                    <a:extLst>
                      <a:ext uri="{9D8B030D-6E8A-4147-A177-3AD203B41FA5}">
                        <a16:colId xmlns:a16="http://schemas.microsoft.com/office/drawing/2014/main" val="20002"/>
                      </a:ext>
                    </a:extLst>
                  </a:gridCol>
                  <a:gridCol w="1612232">
                    <a:extLst>
                      <a:ext uri="{9D8B030D-6E8A-4147-A177-3AD203B41FA5}">
                        <a16:colId xmlns:a16="http://schemas.microsoft.com/office/drawing/2014/main" val="20003"/>
                      </a:ext>
                    </a:extLst>
                  </a:gridCol>
                  <a:gridCol w="1756611">
                    <a:extLst>
                      <a:ext uri="{9D8B030D-6E8A-4147-A177-3AD203B41FA5}">
                        <a16:colId xmlns:a16="http://schemas.microsoft.com/office/drawing/2014/main" val="20004"/>
                      </a:ext>
                    </a:extLst>
                  </a:gridCol>
                  <a:gridCol w="1342212">
                    <a:extLst>
                      <a:ext uri="{9D8B030D-6E8A-4147-A177-3AD203B41FA5}">
                        <a16:colId xmlns:a16="http://schemas.microsoft.com/office/drawing/2014/main" val="20005"/>
                      </a:ext>
                    </a:extLst>
                  </a:gridCol>
                  <a:gridCol w="1902668">
                    <a:extLst>
                      <a:ext uri="{9D8B030D-6E8A-4147-A177-3AD203B41FA5}">
                        <a16:colId xmlns:a16="http://schemas.microsoft.com/office/drawing/2014/main" val="20006"/>
                      </a:ext>
                    </a:extLst>
                  </a:gridCol>
                </a:tblGrid>
                <a:tr h="1028153">
                  <a:tc>
                    <a:txBody>
                      <a:bodyPr/>
                      <a:lstStyle/>
                      <a:p>
                        <a:pPr lvl="0" algn="ctr" rtl="0">
                          <a:spcBef>
                            <a:spcPts val="0"/>
                          </a:spcBef>
                          <a:buNone/>
                        </a:pPr>
                        <a:r>
                          <a:rPr lang="en" sz="1900" b="1">
                            <a:solidFill>
                              <a:srgbClr val="FFFFFF"/>
                            </a:solidFill>
                            <a:latin typeface="News Cycle"/>
                            <a:ea typeface="News Cycle"/>
                            <a:cs typeface="News Cycle"/>
                            <a:sym typeface="News Cycle"/>
                          </a:rPr>
                          <a:t>Company</a:t>
                        </a:r>
                      </a:p>
                    </a:txBody>
                    <a:tcPr marL="121900" marR="121900" marT="121900" marB="121900" anchor="ctr">
                      <a:solidFill>
                        <a:srgbClr val="66666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b="0">
                            <a:solidFill>
                              <a:srgbClr val="FFFFFF"/>
                            </a:solidFill>
                            <a:latin typeface="Calibri Light" panose="020F0302020204030204" pitchFamily="34" charset="0"/>
                            <a:ea typeface="News Cycle"/>
                            <a:cs typeface="News Cycle"/>
                            <a:sym typeface="News Cycle"/>
                          </a:rPr>
                          <a:t>Price</a:t>
                        </a:r>
                        <a:r>
                          <a:rPr lang="en-US" sz="1900" b="0" baseline="0">
                            <a:solidFill>
                              <a:srgbClr val="FFFFFF"/>
                            </a:solidFill>
                            <a:latin typeface="Calibri Light" panose="020F0302020204030204" pitchFamily="34" charset="0"/>
                            <a:ea typeface="News Cycle"/>
                            <a:cs typeface="News Cycle"/>
                            <a:sym typeface="News Cycle"/>
                          </a:rPr>
                          <a:t> per </a:t>
                        </a:r>
                        <a:r>
                          <a:rPr lang="en-US" sz="1900" b="0">
                            <a:solidFill>
                              <a:srgbClr val="FFFFFF"/>
                            </a:solidFill>
                            <a:latin typeface="Calibri Light" panose="020F0302020204030204" pitchFamily="34" charset="0"/>
                            <a:ea typeface="News Cycle"/>
                            <a:cs typeface="News Cycle"/>
                            <a:sym typeface="News Cycle"/>
                          </a:rPr>
                          <a:t>user </a:t>
                        </a:r>
                        <a:r>
                          <a:rPr lang="en-US" sz="1900" b="0" baseline="0">
                            <a:solidFill>
                              <a:srgbClr val="FFFFFF"/>
                            </a:solidFill>
                            <a:latin typeface="Calibri Light" panose="020F0302020204030204" pitchFamily="34" charset="0"/>
                            <a:ea typeface="News Cycle"/>
                            <a:cs typeface="News Cycle"/>
                            <a:sym typeface="News Cycle"/>
                          </a:rPr>
                          <a:t>per year</a:t>
                        </a:r>
                        <a:endParaRPr lang="en" sz="1900" b="0">
                          <a:solidFill>
                            <a:srgbClr val="FFFFFF"/>
                          </a:solidFill>
                          <a:latin typeface="Calibri Light" panose="020F0302020204030204" pitchFamily="34" charset="0"/>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panose="020F0302020204030204" pitchFamily="34" charset="0"/>
                            <a:ea typeface="News Cycle"/>
                            <a:cs typeface="News Cycle"/>
                            <a:sym typeface="News Cycle"/>
                          </a:rPr>
                          <a:t>Data</a:t>
                        </a:r>
                        <a:r>
                          <a:rPr lang="en-US" sz="1900" b="0" baseline="0">
                            <a:solidFill>
                              <a:srgbClr val="FFFFFF"/>
                            </a:solidFill>
                            <a:latin typeface="Calibri Light" panose="020F0302020204030204" pitchFamily="34" charset="0"/>
                            <a:ea typeface="News Cycle"/>
                            <a:cs typeface="News Cycle"/>
                            <a:sym typeface="News Cycle"/>
                          </a:rPr>
                          <a:t> Aggregation</a:t>
                        </a:r>
                        <a:endParaRPr lang="en" sz="1900" b="0">
                          <a:solidFill>
                            <a:srgbClr val="FFFFFF"/>
                          </a:solidFill>
                          <a:latin typeface="Calibri Light" panose="020F0302020204030204" pitchFamily="34" charset="0"/>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panose="020F0302020204030204" pitchFamily="34" charset="0"/>
                            <a:ea typeface="News Cycle"/>
                            <a:cs typeface="News Cycle"/>
                            <a:sym typeface="News Cycle"/>
                          </a:rPr>
                          <a:t>Identifies</a:t>
                        </a:r>
                        <a:r>
                          <a:rPr lang="en-US" sz="1900" b="0" baseline="0">
                            <a:solidFill>
                              <a:srgbClr val="FFFFFF"/>
                            </a:solidFill>
                            <a:latin typeface="Calibri Light" panose="020F0302020204030204" pitchFamily="34" charset="0"/>
                            <a:ea typeface="News Cycle"/>
                            <a:cs typeface="News Cycle"/>
                            <a:sym typeface="News Cycle"/>
                          </a:rPr>
                          <a:t> Predictors of Symptoms</a:t>
                        </a:r>
                        <a:endParaRPr lang="en" sz="1900" b="0">
                          <a:solidFill>
                            <a:srgbClr val="FFFFFF"/>
                          </a:solidFill>
                          <a:latin typeface="Calibri Light" panose="020F0302020204030204" pitchFamily="34" charset="0"/>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panose="020F0302020204030204" pitchFamily="34" charset="0"/>
                            <a:ea typeface="News Cycle"/>
                            <a:cs typeface="News Cycle"/>
                            <a:sym typeface="News Cycle"/>
                          </a:rPr>
                          <a:t>Determines</a:t>
                        </a:r>
                        <a:r>
                          <a:rPr lang="en-US" sz="1900" b="0" baseline="0">
                            <a:solidFill>
                              <a:srgbClr val="FFFFFF"/>
                            </a:solidFill>
                            <a:latin typeface="Calibri Light" panose="020F0302020204030204" pitchFamily="34" charset="0"/>
                            <a:ea typeface="News Cycle"/>
                            <a:cs typeface="News Cycle"/>
                            <a:sym typeface="News Cycle"/>
                          </a:rPr>
                          <a:t> Optimal Daily Values</a:t>
                        </a:r>
                        <a:endParaRPr lang="en" sz="1900" b="0">
                          <a:solidFill>
                            <a:srgbClr val="FFFFFF"/>
                          </a:solidFill>
                          <a:latin typeface="Calibri Light" panose="020F0302020204030204" pitchFamily="34" charset="0"/>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panose="020F0302020204030204" pitchFamily="34" charset="0"/>
                            <a:ea typeface="News Cycle"/>
                            <a:cs typeface="News Cycle"/>
                            <a:sym typeface="News Cycle"/>
                          </a:rPr>
                          <a:t>Web Research</a:t>
                        </a:r>
                        <a:r>
                          <a:rPr lang="en-US" sz="1900" b="0" baseline="0">
                            <a:solidFill>
                              <a:srgbClr val="FFFFFF"/>
                            </a:solidFill>
                            <a:latin typeface="Calibri Light" panose="020F0302020204030204" pitchFamily="34" charset="0"/>
                            <a:ea typeface="News Cycle"/>
                            <a:cs typeface="News Cycle"/>
                            <a:sym typeface="News Cycle"/>
                          </a:rPr>
                          <a:t> Platform</a:t>
                        </a:r>
                        <a:endParaRPr lang="en" sz="1900" b="0">
                          <a:solidFill>
                            <a:srgbClr val="FFFFFF"/>
                          </a:solidFill>
                          <a:latin typeface="Calibri Light" panose="020F0302020204030204" pitchFamily="34" charset="0"/>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panose="020F0302020204030204" pitchFamily="34" charset="0"/>
                            <a:ea typeface="News Cycle"/>
                            <a:cs typeface="News Cycle"/>
                            <a:sym typeface="News Cycle"/>
                          </a:rPr>
                          <a:t>Prebuilt iOS, Android, Web, Chrome Apps</a:t>
                        </a:r>
                        <a:endParaRPr lang="en" sz="1900" b="0">
                          <a:solidFill>
                            <a:srgbClr val="FFFFFF"/>
                          </a:solidFill>
                          <a:latin typeface="Calibri Light" panose="020F0302020204030204" pitchFamily="34" charset="0"/>
                          <a:ea typeface="News Cycle"/>
                          <a:cs typeface="News Cycle"/>
                          <a:sym typeface="News Cycle"/>
                        </a:endParaRPr>
                      </a:p>
                    </a:txBody>
                    <a:tcPr marL="121900" marR="121900" marT="121900" marB="121900" anchor="ctr">
                      <a:solidFill>
                        <a:srgbClr val="666666"/>
                      </a:solidFill>
                    </a:tcPr>
                  </a:tc>
                  <a:extLst>
                    <a:ext uri="{0D108BD9-81ED-4DB2-BD59-A6C34878D82A}">
                      <a16:rowId xmlns:a16="http://schemas.microsoft.com/office/drawing/2014/main" val="10000"/>
                    </a:ext>
                  </a:extLst>
                </a:tr>
                <a:tr h="502814">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EFEFEF"/>
                      </a:solidFill>
                    </a:tcPr>
                  </a:tc>
                  <a:tc>
                    <a:txBody>
                      <a:bodyPr/>
                      <a:lstStyle/>
                      <a:p>
                        <a:pPr lvl="0" algn="ctr" rtl="0">
                          <a:spcBef>
                            <a:spcPts val="0"/>
                          </a:spcBef>
                          <a:buNone/>
                        </a:pPr>
                        <a:r>
                          <a:rPr lang="en-US" sz="2400">
                            <a:solidFill>
                              <a:srgbClr val="666666"/>
                            </a:solidFill>
                          </a:rPr>
                          <a:t>$5</a:t>
                        </a:r>
                        <a:endParaRPr lang="en" sz="2400">
                          <a:solidFill>
                            <a:srgbClr val="666666"/>
                          </a:solidFill>
                        </a:endParaRP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a:solidFill>
                              <a:srgbClr val="CC4125"/>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121900" marR="121900" marT="121900" marB="121900" anchor="ctr">
                      <a:solidFill>
                        <a:srgbClr val="EFEFEF"/>
                      </a:solidFill>
                    </a:tcPr>
                  </a:tc>
                  <a:extLst>
                    <a:ext uri="{0D108BD9-81ED-4DB2-BD59-A6C34878D82A}">
                      <a16:rowId xmlns:a16="http://schemas.microsoft.com/office/drawing/2014/main" val="10004"/>
                    </a:ext>
                  </a:extLst>
                </a:tr>
                <a:tr h="567023">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FFFFFF"/>
                      </a:solidFill>
                    </a:tcPr>
                  </a:tc>
                  <a:tc>
                    <a:txBody>
                      <a:bodyPr/>
                      <a:lstStyle/>
                      <a:p>
                        <a:pPr lvl="0" algn="ctr" rtl="0">
                          <a:spcBef>
                            <a:spcPts val="0"/>
                          </a:spcBef>
                          <a:buNone/>
                        </a:pPr>
                        <a:r>
                          <a:rPr lang="en-US" sz="2400">
                            <a:solidFill>
                              <a:srgbClr val="666666"/>
                            </a:solidFill>
                          </a:rPr>
                          <a:t>$4</a:t>
                        </a:r>
                        <a:endParaRPr lang="en" sz="2400">
                          <a:solidFill>
                            <a:srgbClr val="666666"/>
                          </a:solidFill>
                        </a:endParaRPr>
                      </a:p>
                    </a:txBody>
                    <a:tcPr marL="38100" marR="38100" marT="25400" marB="25400" anchor="ctr">
                      <a:solidFill>
                        <a:srgbClr val="FFFFF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endParaRPr lang="en" sz="2400">
                          <a:solidFill>
                            <a:srgbClr val="6AA84F"/>
                          </a:solidFill>
                        </a:endParaRP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p>
                    </a:txBody>
                    <a:tcPr marL="121900" marR="121900" marT="121900" marB="121900" anchor="ctr">
                      <a:solidFill>
                        <a:srgbClr val="FFFFFF"/>
                      </a:solidFill>
                    </a:tcPr>
                  </a:tc>
                  <a:extLst>
                    <a:ext uri="{0D108BD9-81ED-4DB2-BD59-A6C34878D82A}">
                      <a16:rowId xmlns:a16="http://schemas.microsoft.com/office/drawing/2014/main" val="10005"/>
                    </a:ext>
                  </a:extLst>
                </a:tr>
                <a:tr h="403100">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EFEFEF"/>
                      </a:solidFill>
                    </a:tcPr>
                  </a:tc>
                  <a:tc>
                    <a:txBody>
                      <a:bodyPr/>
                      <a:lstStyle/>
                      <a:p>
                        <a:pPr lvl="0" algn="ctr" rtl="0">
                          <a:spcBef>
                            <a:spcPts val="0"/>
                          </a:spcBef>
                          <a:buNone/>
                        </a:pPr>
                        <a:r>
                          <a:rPr lang="en-US" sz="2400">
                            <a:solidFill>
                              <a:srgbClr val="666666"/>
                            </a:solidFill>
                          </a:rPr>
                          <a:t>$3</a:t>
                        </a:r>
                        <a:endParaRPr lang="en" sz="2400">
                          <a:solidFill>
                            <a:srgbClr val="666666"/>
                          </a:solidFill>
                        </a:endParaRP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121900" marR="121900" marT="121900" marB="121900" anchor="ctr">
                      <a:solidFill>
                        <a:srgbClr val="EFEFEF"/>
                      </a:solidFill>
                    </a:tcPr>
                  </a:tc>
                  <a:extLst>
                    <a:ext uri="{0D108BD9-81ED-4DB2-BD59-A6C34878D82A}">
                      <a16:rowId xmlns:a16="http://schemas.microsoft.com/office/drawing/2014/main" val="10006"/>
                    </a:ext>
                  </a:extLst>
                </a:tr>
              </a:tbl>
            </a:graphicData>
          </a:graphic>
        </p:graphicFrame>
        <p:pic>
          <p:nvPicPr>
            <p:cNvPr id="30" name="Shape 115"/>
            <p:cNvPicPr preferRelativeResize="0"/>
            <p:nvPr/>
          </p:nvPicPr>
          <p:blipFill>
            <a:blip r:embed="rId4">
              <a:alphaModFix/>
            </a:blip>
            <a:stretch>
              <a:fillRect/>
            </a:stretch>
          </p:blipFill>
          <p:spPr>
            <a:xfrm>
              <a:off x="345585" y="5122088"/>
              <a:ext cx="2388264" cy="410485"/>
            </a:xfrm>
            <a:prstGeom prst="rect">
              <a:avLst/>
            </a:prstGeom>
            <a:noFill/>
            <a:ln>
              <a:noFill/>
            </a:ln>
          </p:spPr>
        </p:pic>
        <p:pic>
          <p:nvPicPr>
            <p:cNvPr id="31" name="Picture 30" descr="validic-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946" y="4403474"/>
              <a:ext cx="2253542" cy="418079"/>
            </a:xfrm>
            <a:prstGeom prst="rect">
              <a:avLst/>
            </a:prstGeom>
          </p:spPr>
        </p:pic>
        <p:pic>
          <p:nvPicPr>
            <p:cNvPr id="32" name="Picture 31" descr="human_api_logo.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188" y="3703986"/>
              <a:ext cx="1813091" cy="398952"/>
            </a:xfrm>
            <a:prstGeom prst="rect">
              <a:avLst/>
            </a:prstGeom>
          </p:spPr>
        </p:pic>
      </p:grpSp>
    </p:spTree>
    <p:extLst>
      <p:ext uri="{BB962C8B-B14F-4D97-AF65-F5344CB8AC3E}">
        <p14:creationId xmlns:p14="http://schemas.microsoft.com/office/powerpoint/2010/main" val="3136456761"/>
      </p:ext>
    </p:extLst>
  </p:cSld>
  <p:clrMapOvr>
    <a:masterClrMapping/>
  </p:clrMapOvr>
  <mc:AlternateContent xmlns:mc="http://schemas.openxmlformats.org/markup-compatibility/2006" xmlns:p14="http://schemas.microsoft.com/office/powerpoint/2010/main">
    <mc:Choice Requires="p14">
      <p:transition spd="slow" p14:dur="2000" advTm="43348"/>
    </mc:Choice>
    <mc:Fallback xmlns="">
      <p:transition spd="slow" advTm="43348"/>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 y="0"/>
            <a:ext cx="12179509" cy="6858000"/>
          </a:xfrm>
          <a:prstGeom prst="rect">
            <a:avLst/>
          </a:prstGeom>
        </p:spPr>
      </p:pic>
      <p:sp>
        <p:nvSpPr>
          <p:cNvPr id="5" name="Rectangle 4"/>
          <p:cNvSpPr/>
          <p:nvPr/>
        </p:nvSpPr>
        <p:spPr>
          <a:xfrm>
            <a:off x="132347" y="851867"/>
            <a:ext cx="11927306" cy="993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solidFill>
                  <a:schemeClr val="bg1"/>
                </a:solidFill>
                <a:latin typeface="Nexa Bold" panose="02000000000000000000" pitchFamily="50" charset="0"/>
              </a:rPr>
              <a:t>Total Addressable Market</a:t>
            </a:r>
          </a:p>
        </p:txBody>
      </p:sp>
      <p:sp>
        <p:nvSpPr>
          <p:cNvPr id="3" name="TextBox 2"/>
          <p:cNvSpPr txBox="1"/>
          <p:nvPr/>
        </p:nvSpPr>
        <p:spPr>
          <a:xfrm>
            <a:off x="761999" y="3607381"/>
            <a:ext cx="10668000" cy="1015663"/>
          </a:xfrm>
          <a:prstGeom prst="rect">
            <a:avLst/>
          </a:prstGeom>
          <a:noFill/>
        </p:spPr>
        <p:txBody>
          <a:bodyPr wrap="square" rtlCol="0">
            <a:spAutoFit/>
          </a:bodyPr>
          <a:lstStyle/>
          <a:p>
            <a:pPr algn="ctr"/>
            <a:r>
              <a:rPr lang="en-US" sz="6000">
                <a:solidFill>
                  <a:srgbClr val="EAEAEA"/>
                </a:solidFill>
                <a:latin typeface="Nexa Light" panose="02000000000000000000" pitchFamily="50" charset="0"/>
              </a:rPr>
              <a:t>x $3 /user/year</a:t>
            </a:r>
          </a:p>
        </p:txBody>
      </p:sp>
      <p:sp>
        <p:nvSpPr>
          <p:cNvPr id="7" name="TextBox 6"/>
          <p:cNvSpPr txBox="1"/>
          <p:nvPr/>
        </p:nvSpPr>
        <p:spPr>
          <a:xfrm>
            <a:off x="946770" y="2603058"/>
            <a:ext cx="10187621" cy="707886"/>
          </a:xfrm>
          <a:prstGeom prst="rect">
            <a:avLst/>
          </a:prstGeom>
          <a:noFill/>
        </p:spPr>
        <p:txBody>
          <a:bodyPr wrap="square" rtlCol="0">
            <a:spAutoFit/>
          </a:bodyPr>
          <a:lstStyle/>
          <a:p>
            <a:pPr algn="ctr"/>
            <a:r>
              <a:rPr lang="en-US" sz="4000">
                <a:solidFill>
                  <a:srgbClr val="EAEAEA"/>
                </a:solidFill>
                <a:latin typeface="Nexa Light" panose="02000000000000000000" pitchFamily="50" charset="0"/>
              </a:rPr>
              <a:t>613 Million People Track a Health Indicator</a:t>
            </a:r>
          </a:p>
        </p:txBody>
      </p:sp>
      <p:sp>
        <p:nvSpPr>
          <p:cNvPr id="8" name="TextBox 7"/>
          <p:cNvSpPr txBox="1"/>
          <p:nvPr/>
        </p:nvSpPr>
        <p:spPr>
          <a:xfrm>
            <a:off x="1216303" y="4919481"/>
            <a:ext cx="9472709" cy="1200329"/>
          </a:xfrm>
          <a:prstGeom prst="rect">
            <a:avLst/>
          </a:prstGeom>
          <a:noFill/>
        </p:spPr>
        <p:txBody>
          <a:bodyPr wrap="square" rtlCol="0">
            <a:spAutoFit/>
          </a:bodyPr>
          <a:lstStyle/>
          <a:p>
            <a:pPr algn="ctr"/>
            <a:r>
              <a:rPr lang="en-US" sz="7200">
                <a:solidFill>
                  <a:srgbClr val="EAEAEA"/>
                </a:solidFill>
                <a:latin typeface="Nexa Light" panose="02000000000000000000" pitchFamily="50" charset="0"/>
              </a:rPr>
              <a:t>= $1.8 Billion TAM</a:t>
            </a:r>
          </a:p>
        </p:txBody>
      </p:sp>
    </p:spTree>
    <p:extLst>
      <p:ext uri="{BB962C8B-B14F-4D97-AF65-F5344CB8AC3E}">
        <p14:creationId xmlns:p14="http://schemas.microsoft.com/office/powerpoint/2010/main" val="3885861221"/>
      </p:ext>
    </p:extLst>
  </p:cSld>
  <p:clrMapOvr>
    <a:masterClrMapping/>
  </p:clrMapOvr>
  <mc:AlternateContent xmlns:mc="http://schemas.openxmlformats.org/markup-compatibility/2006" xmlns:p14="http://schemas.microsoft.com/office/powerpoint/2010/main">
    <mc:Choice Requires="p14">
      <p:transition spd="slow" p14:dur="2000" advTm="52804"/>
    </mc:Choice>
    <mc:Fallback xmlns="">
      <p:transition spd="slow" advTm="52804"/>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65648" y="821613"/>
            <a:ext cx="5934531" cy="3977399"/>
          </a:xfrm>
          <a:prstGeom prst="rect">
            <a:avLst/>
          </a:prstGeom>
          <a:ln w="3175">
            <a:solidFill>
              <a:schemeClr val="tx1"/>
            </a:solidFill>
          </a:ln>
        </p:spPr>
      </p:pic>
      <p:sp>
        <p:nvSpPr>
          <p:cNvPr id="2" name="Title 1"/>
          <p:cNvSpPr>
            <a:spLocks noGrp="1"/>
          </p:cNvSpPr>
          <p:nvPr>
            <p:ph type="title"/>
          </p:nvPr>
        </p:nvSpPr>
        <p:spPr>
          <a:xfrm>
            <a:off x="735383" y="-2986"/>
            <a:ext cx="10972800" cy="824599"/>
          </a:xfrm>
        </p:spPr>
        <p:txBody>
          <a:bodyPr/>
          <a:lstStyle/>
          <a:p>
            <a:pPr>
              <a:buNone/>
            </a:pPr>
            <a:r>
              <a:rPr lang="en-US" sz="3733"/>
              <a:t>Financial and Traffic Projections</a:t>
            </a:r>
          </a:p>
        </p:txBody>
      </p:sp>
      <p:pic>
        <p:nvPicPr>
          <p:cNvPr id="6" name="Picture 5"/>
          <p:cNvPicPr>
            <a:picLocks noChangeAspect="1"/>
          </p:cNvPicPr>
          <p:nvPr/>
        </p:nvPicPr>
        <p:blipFill>
          <a:blip r:embed="rId4"/>
          <a:stretch>
            <a:fillRect/>
          </a:stretch>
        </p:blipFill>
        <p:spPr>
          <a:xfrm>
            <a:off x="160264" y="835985"/>
            <a:ext cx="5668936" cy="3977399"/>
          </a:xfrm>
          <a:prstGeom prst="rect">
            <a:avLst/>
          </a:prstGeom>
          <a:ln w="3175">
            <a:solidFill>
              <a:schemeClr val="tx1"/>
            </a:solidFill>
          </a:ln>
        </p:spPr>
      </p:pic>
      <p:sp>
        <p:nvSpPr>
          <p:cNvPr id="7" name="Rectangle 6"/>
          <p:cNvSpPr/>
          <p:nvPr/>
        </p:nvSpPr>
        <p:spPr>
          <a:xfrm>
            <a:off x="6616213" y="1724117"/>
            <a:ext cx="2733523" cy="1323054"/>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r>
              <a:rPr lang="en-US" sz="1333" b="1">
                <a:solidFill>
                  <a:schemeClr val="tx2">
                    <a:lumMod val="25000"/>
                  </a:schemeClr>
                </a:solidFill>
                <a:latin typeface="News Cycle"/>
              </a:rPr>
              <a:t>Profit</a:t>
            </a:r>
            <a:r>
              <a:rPr lang="en-US" sz="1333">
                <a:solidFill>
                  <a:schemeClr val="tx2">
                    <a:lumMod val="25000"/>
                  </a:schemeClr>
                </a:solidFill>
                <a:latin typeface="News Cycle"/>
              </a:rPr>
              <a:t> = Unique Monthly Visitors x 12 months x 4% CTR x  68% Revenue Share x $2.16 Average Health CPC - Cost of Revenues - R&amp;D - Sales and Marketing - General &amp; Administrative Costs</a:t>
            </a:r>
          </a:p>
        </p:txBody>
      </p:sp>
      <p:sp>
        <p:nvSpPr>
          <p:cNvPr id="3" name="Rectangle 2"/>
          <p:cNvSpPr/>
          <p:nvPr/>
        </p:nvSpPr>
        <p:spPr>
          <a:xfrm>
            <a:off x="947277" y="1354786"/>
            <a:ext cx="1783339" cy="2143536"/>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67"/>
              </a:spcAft>
            </a:pPr>
            <a:r>
              <a:rPr lang="en-US" sz="1333">
                <a:solidFill>
                  <a:schemeClr val="bg2">
                    <a:lumMod val="50000"/>
                  </a:schemeClr>
                </a:solidFill>
                <a:latin typeface="Questrial"/>
              </a:rPr>
              <a:t>Diet tracking is arduous and its value is minimal in isolation from other data sources.  As such, we’ve set </a:t>
            </a:r>
            <a:r>
              <a:rPr lang="en-US" sz="1333" err="1">
                <a:solidFill>
                  <a:schemeClr val="bg2">
                    <a:lumMod val="50000"/>
                  </a:schemeClr>
                </a:solidFill>
                <a:latin typeface="Questrial"/>
              </a:rPr>
              <a:t>MyFitnessPal’s</a:t>
            </a:r>
            <a:r>
              <a:rPr lang="en-US" sz="1333">
                <a:solidFill>
                  <a:schemeClr val="bg2">
                    <a:lumMod val="50000"/>
                  </a:schemeClr>
                </a:solidFill>
                <a:latin typeface="Questrial"/>
              </a:rPr>
              <a:t> historical traffic trajectory as our pessimistic estimate. </a:t>
            </a:r>
          </a:p>
        </p:txBody>
      </p:sp>
      <p:sp>
        <p:nvSpPr>
          <p:cNvPr id="4" name="Rectangle 3"/>
          <p:cNvSpPr/>
          <p:nvPr/>
        </p:nvSpPr>
        <p:spPr>
          <a:xfrm>
            <a:off x="2982432" y="1354786"/>
            <a:ext cx="1976661" cy="707694"/>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67"/>
              </a:spcAft>
            </a:pPr>
            <a:r>
              <a:rPr lang="en-US" sz="1333">
                <a:solidFill>
                  <a:schemeClr val="bg2">
                    <a:lumMod val="50000"/>
                  </a:schemeClr>
                </a:solidFill>
                <a:latin typeface="Questrial"/>
              </a:rPr>
              <a:t>We’ve used WebMD’s historical traffic for our optimistic projection.</a:t>
            </a:r>
          </a:p>
        </p:txBody>
      </p:sp>
      <p:sp>
        <p:nvSpPr>
          <p:cNvPr id="8" name="Rectangle 7"/>
          <p:cNvSpPr/>
          <p:nvPr/>
        </p:nvSpPr>
        <p:spPr>
          <a:xfrm>
            <a:off x="160234" y="5034576"/>
            <a:ext cx="5644396" cy="2554354"/>
          </a:xfrm>
          <a:prstGeom prst="rect">
            <a:avLst/>
          </a:prstGeom>
        </p:spPr>
        <p:txBody>
          <a:bodyPr wrap="square">
            <a:spAutoFit/>
          </a:bodyPr>
          <a:lstStyle/>
          <a:p>
            <a:pPr>
              <a:spcBef>
                <a:spcPts val="533"/>
              </a:spcBef>
            </a:pPr>
            <a:r>
              <a:rPr lang="en-US" sz="2533" i="1">
                <a:solidFill>
                  <a:srgbClr val="520741"/>
                </a:solidFill>
                <a:latin typeface="Questrial"/>
              </a:rPr>
              <a:t>Year 1 Personnel Expenses</a:t>
            </a:r>
            <a:endParaRPr lang="en-US" sz="2533" b="1"/>
          </a:p>
          <a:p>
            <a:r>
              <a:rPr lang="en-US" sz="1400">
                <a:latin typeface="Questrial"/>
              </a:rPr>
              <a:t>Back End Web Developer 		$75,000</a:t>
            </a:r>
            <a:endParaRPr lang="en-US" sz="1400"/>
          </a:p>
          <a:p>
            <a:r>
              <a:rPr lang="en-US" sz="1400">
                <a:latin typeface="Questrial"/>
              </a:rPr>
              <a:t>Front End Web/UI/UX Developer 	$77,000</a:t>
            </a:r>
            <a:endParaRPr lang="en-US" sz="1400"/>
          </a:p>
          <a:p>
            <a:r>
              <a:rPr lang="en-US" sz="1400">
                <a:latin typeface="Questrial"/>
              </a:rPr>
              <a:t>Project Manager/Marketing/Business Dev 	$72,000</a:t>
            </a:r>
            <a:endParaRPr lang="en-US" sz="1400"/>
          </a:p>
          <a:p>
            <a:r>
              <a:rPr lang="en-US" sz="1400">
                <a:latin typeface="Questrial"/>
              </a:rPr>
              <a:t>Systems Administrator / </a:t>
            </a:r>
            <a:r>
              <a:rPr lang="en-US" sz="1400" err="1">
                <a:latin typeface="Questrial"/>
              </a:rPr>
              <a:t>DevOps</a:t>
            </a:r>
            <a:r>
              <a:rPr lang="en-US" sz="1400">
                <a:latin typeface="Questrial"/>
              </a:rPr>
              <a:t> 	$73,000</a:t>
            </a:r>
            <a:endParaRPr lang="en-US" sz="1400"/>
          </a:p>
          <a:p>
            <a:r>
              <a:rPr lang="en-US" sz="1400">
                <a:latin typeface="Questrial"/>
              </a:rPr>
              <a:t>Data Scientist 			$90,000 </a:t>
            </a:r>
            <a:endParaRPr lang="en-US" sz="1400"/>
          </a:p>
          <a:p>
            <a:r>
              <a:rPr lang="en-US" sz="1400" b="1">
                <a:latin typeface="Questrial"/>
              </a:rPr>
              <a:t>Total 			$387,000</a:t>
            </a:r>
            <a:endParaRPr lang="en-US" sz="1400"/>
          </a:p>
          <a:p>
            <a:br>
              <a:rPr lang="en-US" sz="2533"/>
            </a:br>
            <a:endParaRPr lang="en-US" sz="2533"/>
          </a:p>
        </p:txBody>
      </p:sp>
      <p:sp>
        <p:nvSpPr>
          <p:cNvPr id="10" name="Rectangle 9"/>
          <p:cNvSpPr/>
          <p:nvPr/>
        </p:nvSpPr>
        <p:spPr>
          <a:xfrm>
            <a:off x="4959094" y="4907977"/>
            <a:ext cx="3541985" cy="1897507"/>
          </a:xfrm>
          <a:prstGeom prst="rect">
            <a:avLst/>
          </a:prstGeom>
        </p:spPr>
        <p:txBody>
          <a:bodyPr wrap="square">
            <a:spAutoFit/>
          </a:bodyPr>
          <a:lstStyle/>
          <a:p>
            <a:pPr>
              <a:spcBef>
                <a:spcPts val="533"/>
              </a:spcBef>
            </a:pPr>
            <a:r>
              <a:rPr lang="en-US" sz="2400" i="1">
                <a:solidFill>
                  <a:srgbClr val="520741"/>
                </a:solidFill>
                <a:latin typeface="Questrial"/>
              </a:rPr>
              <a:t>Year 1 Other Expenses</a:t>
            </a:r>
            <a:endParaRPr lang="en-US" sz="2400" b="1"/>
          </a:p>
          <a:p>
            <a:r>
              <a:rPr lang="en-US" sz="1333"/>
              <a:t>Rent / </a:t>
            </a:r>
            <a:r>
              <a:rPr lang="en-US" sz="1333" err="1"/>
              <a:t>Utilites</a:t>
            </a:r>
            <a:r>
              <a:rPr lang="en-US" sz="1333"/>
              <a:t>	 $12,000 </a:t>
            </a:r>
          </a:p>
          <a:p>
            <a:r>
              <a:rPr lang="en-US" sz="1333"/>
              <a:t>Payroll / Benefits	$48,608</a:t>
            </a:r>
          </a:p>
          <a:p>
            <a:r>
              <a:rPr lang="en-US" sz="1333"/>
              <a:t>Legal and Accounting	$16,912 </a:t>
            </a:r>
          </a:p>
          <a:p>
            <a:r>
              <a:rPr lang="en-US" sz="1333"/>
              <a:t>Software Licensing	$5,000 </a:t>
            </a:r>
          </a:p>
          <a:p>
            <a:r>
              <a:rPr lang="en-US" sz="1333"/>
              <a:t>Administrative Total	$6,000 </a:t>
            </a:r>
          </a:p>
          <a:p>
            <a:r>
              <a:rPr lang="en-US" sz="1333"/>
              <a:t>Web Hosting Total	$12,000 </a:t>
            </a:r>
          </a:p>
          <a:p>
            <a:r>
              <a:rPr lang="en-US" sz="1333" b="1"/>
              <a:t>Total	 	$103,100</a:t>
            </a:r>
          </a:p>
        </p:txBody>
      </p:sp>
      <p:cxnSp>
        <p:nvCxnSpPr>
          <p:cNvPr id="12" name="Straight Connector 11"/>
          <p:cNvCxnSpPr/>
          <p:nvPr/>
        </p:nvCxnSpPr>
        <p:spPr>
          <a:xfrm>
            <a:off x="4885520" y="5034577"/>
            <a:ext cx="0" cy="1607961"/>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8374955" y="5034577"/>
            <a:ext cx="0" cy="1607961"/>
          </a:xfrm>
          <a:prstGeom prst="line">
            <a:avLst/>
          </a:prstGeom>
        </p:spPr>
        <p:style>
          <a:lnRef idx="1">
            <a:schemeClr val="dk1"/>
          </a:lnRef>
          <a:fillRef idx="0">
            <a:schemeClr val="dk1"/>
          </a:fillRef>
          <a:effectRef idx="0">
            <a:schemeClr val="dk1"/>
          </a:effectRef>
          <a:fontRef idx="minor">
            <a:schemeClr val="tx1"/>
          </a:fontRef>
        </p:style>
      </p:cxnSp>
      <p:sp>
        <p:nvSpPr>
          <p:cNvPr id="16" name="Rectangle 15"/>
          <p:cNvSpPr/>
          <p:nvPr/>
        </p:nvSpPr>
        <p:spPr>
          <a:xfrm>
            <a:off x="8501079" y="4907977"/>
            <a:ext cx="3625224" cy="1917961"/>
          </a:xfrm>
          <a:prstGeom prst="rect">
            <a:avLst/>
          </a:prstGeom>
        </p:spPr>
        <p:txBody>
          <a:bodyPr wrap="square">
            <a:spAutoFit/>
          </a:bodyPr>
          <a:lstStyle/>
          <a:p>
            <a:r>
              <a:rPr lang="en-US" sz="2533" i="1">
                <a:solidFill>
                  <a:srgbClr val="520741"/>
                </a:solidFill>
              </a:rPr>
              <a:t>Post-Revenue Costs</a:t>
            </a:r>
            <a:r>
              <a:rPr lang="en-US" sz="2533">
                <a:solidFill>
                  <a:srgbClr val="520741"/>
                </a:solidFill>
              </a:rPr>
              <a:t> </a:t>
            </a:r>
            <a:r>
              <a:rPr lang="en-US" sz="1333"/>
              <a:t>as % of Revenue</a:t>
            </a:r>
          </a:p>
          <a:p>
            <a:r>
              <a:rPr lang="en-US" sz="1333"/>
              <a:t>Traffic Acquisition Cost	24%</a:t>
            </a:r>
          </a:p>
          <a:p>
            <a:r>
              <a:rPr lang="en-US" sz="1333"/>
              <a:t>Other Cost of Revenues	14%</a:t>
            </a:r>
          </a:p>
          <a:p>
            <a:r>
              <a:rPr lang="en-US" sz="1333"/>
              <a:t>Research &amp; Development	13%</a:t>
            </a:r>
          </a:p>
          <a:p>
            <a:r>
              <a:rPr lang="en-US" sz="1333"/>
              <a:t>Sales &amp; Marketing	12%</a:t>
            </a:r>
          </a:p>
          <a:p>
            <a:r>
              <a:rPr lang="en-US" sz="1333"/>
              <a:t>General &amp; Administrative	8%</a:t>
            </a:r>
          </a:p>
          <a:p>
            <a:r>
              <a:rPr lang="en-US" sz="1333" b="1"/>
              <a:t>Total Variable Costs	71%</a:t>
            </a:r>
          </a:p>
        </p:txBody>
      </p:sp>
    </p:spTree>
    <p:extLst>
      <p:ext uri="{BB962C8B-B14F-4D97-AF65-F5344CB8AC3E}">
        <p14:creationId xmlns:p14="http://schemas.microsoft.com/office/powerpoint/2010/main" val="40451644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with medium confidence">
            <a:extLst>
              <a:ext uri="{FF2B5EF4-FFF2-40B4-BE49-F238E27FC236}">
                <a16:creationId xmlns:a16="http://schemas.microsoft.com/office/drawing/2014/main" id="{37A6D013-5198-43A5-A0A2-9F4ECB9792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5266" y="-98478"/>
            <a:ext cx="6185488" cy="11093224"/>
          </a:xfrm>
          <a:prstGeom prst="rect">
            <a:avLst/>
          </a:prstGeom>
        </p:spPr>
      </p:pic>
    </p:spTree>
    <p:extLst>
      <p:ext uri="{BB962C8B-B14F-4D97-AF65-F5344CB8AC3E}">
        <p14:creationId xmlns:p14="http://schemas.microsoft.com/office/powerpoint/2010/main" val="1417792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0"/>
            <a:ext cx="12192000" cy="6846739"/>
          </a:xfrm>
          <a:prstGeom prst="rect">
            <a:avLst/>
          </a:prstGeom>
        </p:spPr>
      </p:pic>
      <p:sp>
        <p:nvSpPr>
          <p:cNvPr id="3" name="TextBox 2"/>
          <p:cNvSpPr txBox="1"/>
          <p:nvPr/>
        </p:nvSpPr>
        <p:spPr>
          <a:xfrm>
            <a:off x="2528328" y="746200"/>
            <a:ext cx="6774397" cy="1323439"/>
          </a:xfrm>
          <a:prstGeom prst="rect">
            <a:avLst/>
          </a:prstGeom>
          <a:noFill/>
        </p:spPr>
        <p:txBody>
          <a:bodyPr wrap="square" rtlCol="0">
            <a:spAutoFit/>
          </a:bodyPr>
          <a:lstStyle/>
          <a:p>
            <a:pPr algn="ctr"/>
            <a:r>
              <a:rPr lang="en-US" sz="8000">
                <a:solidFill>
                  <a:srgbClr val="EAEAEA"/>
                </a:solidFill>
                <a:latin typeface="Nexa Light" panose="02000000000000000000" pitchFamily="50" charset="0"/>
              </a:rPr>
              <a:t>DISCOVERIES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3138" y="3089709"/>
            <a:ext cx="3134577" cy="3134577"/>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7017" y="3089709"/>
            <a:ext cx="3285640" cy="3134577"/>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183" y="3106142"/>
            <a:ext cx="3118144" cy="3118144"/>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756025" y="2256508"/>
            <a:ext cx="3238460" cy="646331"/>
          </a:xfrm>
          <a:prstGeom prst="rect">
            <a:avLst/>
          </a:prstGeom>
          <a:noFill/>
        </p:spPr>
        <p:txBody>
          <a:bodyPr wrap="square" rtlCol="0">
            <a:spAutoFit/>
          </a:bodyPr>
          <a:lstStyle/>
          <a:p>
            <a:pPr algn="ctr"/>
            <a:r>
              <a:rPr lang="en-US" sz="3600">
                <a:solidFill>
                  <a:srgbClr val="EAEAEA"/>
                </a:solidFill>
                <a:latin typeface="Nexa Light" panose="02000000000000000000" pitchFamily="50" charset="0"/>
              </a:rPr>
              <a:t>Shared Cause</a:t>
            </a:r>
          </a:p>
        </p:txBody>
      </p:sp>
      <p:sp>
        <p:nvSpPr>
          <p:cNvPr id="8" name="TextBox 7"/>
          <p:cNvSpPr txBox="1"/>
          <p:nvPr/>
        </p:nvSpPr>
        <p:spPr>
          <a:xfrm>
            <a:off x="4527175" y="2069639"/>
            <a:ext cx="3238460" cy="1077218"/>
          </a:xfrm>
          <a:prstGeom prst="rect">
            <a:avLst/>
          </a:prstGeom>
          <a:noFill/>
        </p:spPr>
        <p:txBody>
          <a:bodyPr wrap="square" rtlCol="0">
            <a:spAutoFit/>
          </a:bodyPr>
          <a:lstStyle/>
          <a:p>
            <a:pPr algn="ctr"/>
            <a:r>
              <a:rPr lang="en-US" sz="3200">
                <a:solidFill>
                  <a:srgbClr val="EAEAEA"/>
                </a:solidFill>
                <a:latin typeface="Nexa Light" panose="02000000000000000000" pitchFamily="50" charset="0"/>
              </a:rPr>
              <a:t>Anti-Inflammatory</a:t>
            </a:r>
          </a:p>
        </p:txBody>
      </p:sp>
      <p:sp>
        <p:nvSpPr>
          <p:cNvPr id="9" name="TextBox 8"/>
          <p:cNvSpPr txBox="1"/>
          <p:nvPr/>
        </p:nvSpPr>
        <p:spPr>
          <a:xfrm>
            <a:off x="8276041" y="2041065"/>
            <a:ext cx="3238460" cy="1077218"/>
          </a:xfrm>
          <a:prstGeom prst="rect">
            <a:avLst/>
          </a:prstGeom>
          <a:noFill/>
        </p:spPr>
        <p:txBody>
          <a:bodyPr wrap="square" rtlCol="0">
            <a:spAutoFit/>
          </a:bodyPr>
          <a:lstStyle/>
          <a:p>
            <a:pPr algn="ctr"/>
            <a:r>
              <a:rPr lang="en-US" sz="3200">
                <a:solidFill>
                  <a:srgbClr val="EAEAEA"/>
                </a:solidFill>
                <a:latin typeface="Nexa Light" panose="02000000000000000000" pitchFamily="50" charset="0"/>
              </a:rPr>
              <a:t>Pro-Inflammatory</a:t>
            </a:r>
          </a:p>
        </p:txBody>
      </p:sp>
    </p:spTree>
    <p:extLst>
      <p:ext uri="{BB962C8B-B14F-4D97-AF65-F5344CB8AC3E}">
        <p14:creationId xmlns:p14="http://schemas.microsoft.com/office/powerpoint/2010/main" val="1154712593"/>
      </p:ext>
    </p:extLst>
  </p:cSld>
  <p:clrMapOvr>
    <a:masterClrMapping/>
  </p:clrMapOvr>
  <mc:AlternateContent xmlns:mc="http://schemas.openxmlformats.org/markup-compatibility/2006" xmlns:p14="http://schemas.microsoft.com/office/powerpoint/2010/main">
    <mc:Choice Requires="p14">
      <p:transition spd="slow" p14:dur="2000" advTm="86235"/>
    </mc:Choice>
    <mc:Fallback xmlns="">
      <p:transition spd="slow" advTm="8623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FBD66D8-8055-4C29-90A9-793508F0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360" y="2252936"/>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11AE84D-BC64-480C-AD49-DA2DF8E4D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1572" y="2322531"/>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DDDA913-CE19-4428-B81B-477D8AE98D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429" y="2367449"/>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93A472F-ED92-4787-AFDF-B8C6DAD5AF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8025" y="4313435"/>
            <a:ext cx="1524000" cy="1524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49DA692-8CEA-4B00-9953-1141F960D30A}"/>
              </a:ext>
            </a:extLst>
          </p:cNvPr>
          <p:cNvSpPr txBox="1"/>
          <p:nvPr/>
        </p:nvSpPr>
        <p:spPr>
          <a:xfrm>
            <a:off x="353160" y="797789"/>
            <a:ext cx="3291260" cy="954107"/>
          </a:xfrm>
          <a:prstGeom prst="rect">
            <a:avLst/>
          </a:prstGeom>
          <a:noFill/>
        </p:spPr>
        <p:txBody>
          <a:bodyPr wrap="square">
            <a:spAutoFit/>
          </a:bodyPr>
          <a:lstStyle/>
          <a:p>
            <a:pPr algn="ctr"/>
            <a:r>
              <a:rPr lang="en-US" sz="2800" b="1" i="0" dirty="0">
                <a:solidFill>
                  <a:srgbClr val="1B1F2E"/>
                </a:solidFill>
                <a:effectLst/>
                <a:latin typeface="Arial" panose="020B0604020202020204" pitchFamily="34" charset="0"/>
                <a:cs typeface="Arial" panose="020B0604020202020204" pitchFamily="34" charset="0"/>
              </a:rPr>
              <a:t>1. Participants Share Data</a:t>
            </a:r>
          </a:p>
        </p:txBody>
      </p:sp>
      <p:sp>
        <p:nvSpPr>
          <p:cNvPr id="13" name="TextBox 12">
            <a:extLst>
              <a:ext uri="{FF2B5EF4-FFF2-40B4-BE49-F238E27FC236}">
                <a16:creationId xmlns:a16="http://schemas.microsoft.com/office/drawing/2014/main" id="{F61D8E36-1D66-4A4B-BA4A-2017A7E319BD}"/>
              </a:ext>
            </a:extLst>
          </p:cNvPr>
          <p:cNvSpPr txBox="1"/>
          <p:nvPr/>
        </p:nvSpPr>
        <p:spPr>
          <a:xfrm>
            <a:off x="4356687" y="797789"/>
            <a:ext cx="3113843" cy="1384995"/>
          </a:xfrm>
          <a:prstGeom prst="rect">
            <a:avLst/>
          </a:prstGeom>
          <a:noFill/>
        </p:spPr>
        <p:txBody>
          <a:bodyPr wrap="square">
            <a:spAutoFit/>
          </a:bodyPr>
          <a:lstStyle/>
          <a:p>
            <a:pPr algn="ctr"/>
            <a:r>
              <a:rPr lang="en-US" sz="2800" b="1" i="0" dirty="0">
                <a:solidFill>
                  <a:srgbClr val="1B1F2E"/>
                </a:solidFill>
                <a:effectLst/>
                <a:latin typeface="Arial" panose="020B0604020202020204" pitchFamily="34" charset="0"/>
                <a:cs typeface="Arial" panose="020B0604020202020204" pitchFamily="34" charset="0"/>
              </a:rPr>
              <a:t>2. Researchers Make Discoveries</a:t>
            </a:r>
          </a:p>
        </p:txBody>
      </p:sp>
      <p:pic>
        <p:nvPicPr>
          <p:cNvPr id="14" name="Picture 13" descr="Table&#10;&#10;Description automatically generated">
            <a:extLst>
              <a:ext uri="{FF2B5EF4-FFF2-40B4-BE49-F238E27FC236}">
                <a16:creationId xmlns:a16="http://schemas.microsoft.com/office/drawing/2014/main" id="{A6A3A217-95AB-41ED-AAE8-24A17AE851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6742" y="3232721"/>
            <a:ext cx="2971800" cy="6810375"/>
          </a:xfrm>
          <a:prstGeom prst="rect">
            <a:avLst/>
          </a:prstGeom>
        </p:spPr>
      </p:pic>
      <p:sp>
        <p:nvSpPr>
          <p:cNvPr id="15" name="TextBox 14">
            <a:extLst>
              <a:ext uri="{FF2B5EF4-FFF2-40B4-BE49-F238E27FC236}">
                <a16:creationId xmlns:a16="http://schemas.microsoft.com/office/drawing/2014/main" id="{C89277A0-0385-4DCF-B11A-1443C3432EC0}"/>
              </a:ext>
            </a:extLst>
          </p:cNvPr>
          <p:cNvSpPr txBox="1"/>
          <p:nvPr/>
        </p:nvSpPr>
        <p:spPr>
          <a:xfrm>
            <a:off x="8051103" y="797789"/>
            <a:ext cx="3113843" cy="1384995"/>
          </a:xfrm>
          <a:prstGeom prst="rect">
            <a:avLst/>
          </a:prstGeom>
          <a:noFill/>
        </p:spPr>
        <p:txBody>
          <a:bodyPr wrap="square">
            <a:spAutoFit/>
          </a:bodyPr>
          <a:lstStyle/>
          <a:p>
            <a:pPr algn="ctr"/>
            <a:r>
              <a:rPr lang="en-US" sz="2800" b="1" i="0" dirty="0">
                <a:solidFill>
                  <a:srgbClr val="1B1F2E"/>
                </a:solidFill>
                <a:effectLst/>
                <a:latin typeface="Arial" panose="020B0604020202020204" pitchFamily="34" charset="0"/>
                <a:cs typeface="Arial" panose="020B0604020202020204" pitchFamily="34" charset="0"/>
              </a:rPr>
              <a:t>3. New Ways to Prevent and Alleviate Disease</a:t>
            </a:r>
          </a:p>
        </p:txBody>
      </p:sp>
    </p:spTree>
    <p:extLst>
      <p:ext uri="{BB962C8B-B14F-4D97-AF65-F5344CB8AC3E}">
        <p14:creationId xmlns:p14="http://schemas.microsoft.com/office/powerpoint/2010/main" val="20145866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5|40.8|26.4|14.1|7.3"/>
</p:tagLst>
</file>

<file path=ppt/tags/tag10.xml><?xml version="1.0" encoding="utf-8"?>
<p:tagLst xmlns:a="http://schemas.openxmlformats.org/drawingml/2006/main" xmlns:r="http://schemas.openxmlformats.org/officeDocument/2006/relationships" xmlns:p="http://schemas.openxmlformats.org/presentationml/2006/main">
  <p:tag name="TIMING" val="|0.5|40.8|26.4|14.1|7.3"/>
</p:tagLst>
</file>

<file path=ppt/tags/tag11.xml><?xml version="1.0" encoding="utf-8"?>
<p:tagLst xmlns:a="http://schemas.openxmlformats.org/drawingml/2006/main" xmlns:r="http://schemas.openxmlformats.org/officeDocument/2006/relationships" xmlns:p="http://schemas.openxmlformats.org/presentationml/2006/main">
  <p:tag name="TIMING" val="|0.5|40.8|26.4|14.1|7.3"/>
</p:tagLst>
</file>

<file path=ppt/tags/tag2.xml><?xml version="1.0" encoding="utf-8"?>
<p:tagLst xmlns:a="http://schemas.openxmlformats.org/drawingml/2006/main" xmlns:r="http://schemas.openxmlformats.org/officeDocument/2006/relationships" xmlns:p="http://schemas.openxmlformats.org/presentationml/2006/main">
  <p:tag name="TIMING" val="|1.5|1.1|3.7"/>
</p:tagLst>
</file>

<file path=ppt/tags/tag3.xml><?xml version="1.0" encoding="utf-8"?>
<p:tagLst xmlns:a="http://schemas.openxmlformats.org/drawingml/2006/main" xmlns:r="http://schemas.openxmlformats.org/officeDocument/2006/relationships" xmlns:p="http://schemas.openxmlformats.org/presentationml/2006/main">
  <p:tag name="TIMING" val="|0.7"/>
</p:tagLst>
</file>

<file path=ppt/tags/tag4.xml><?xml version="1.0" encoding="utf-8"?>
<p:tagLst xmlns:a="http://schemas.openxmlformats.org/drawingml/2006/main" xmlns:r="http://schemas.openxmlformats.org/officeDocument/2006/relationships" xmlns:p="http://schemas.openxmlformats.org/presentationml/2006/main">
  <p:tag name="TIMING" val="|2.4|8"/>
</p:tagLst>
</file>

<file path=ppt/tags/tag5.xml><?xml version="1.0" encoding="utf-8"?>
<p:tagLst xmlns:a="http://schemas.openxmlformats.org/drawingml/2006/main" xmlns:r="http://schemas.openxmlformats.org/officeDocument/2006/relationships" xmlns:p="http://schemas.openxmlformats.org/presentationml/2006/main">
  <p:tag name="TIMING" val="|2.4|8"/>
</p:tagLst>
</file>

<file path=ppt/tags/tag6.xml><?xml version="1.0" encoding="utf-8"?>
<p:tagLst xmlns:a="http://schemas.openxmlformats.org/drawingml/2006/main" xmlns:r="http://schemas.openxmlformats.org/officeDocument/2006/relationships" xmlns:p="http://schemas.openxmlformats.org/presentationml/2006/main">
  <p:tag name="TIMING" val="|2.4|8"/>
</p:tagLst>
</file>

<file path=ppt/tags/tag7.xml><?xml version="1.0" encoding="utf-8"?>
<p:tagLst xmlns:a="http://schemas.openxmlformats.org/drawingml/2006/main" xmlns:r="http://schemas.openxmlformats.org/officeDocument/2006/relationships" xmlns:p="http://schemas.openxmlformats.org/presentationml/2006/main">
  <p:tag name="TIMING" val="|0.7"/>
</p:tagLst>
</file>

<file path=ppt/tags/tag8.xml><?xml version="1.0" encoding="utf-8"?>
<p:tagLst xmlns:a="http://schemas.openxmlformats.org/drawingml/2006/main" xmlns:r="http://schemas.openxmlformats.org/officeDocument/2006/relationships" xmlns:p="http://schemas.openxmlformats.org/presentationml/2006/main">
  <p:tag name="TIMING" val="|0.7"/>
</p:tagLst>
</file>

<file path=ppt/tags/tag9.xml><?xml version="1.0" encoding="utf-8"?>
<p:tagLst xmlns:a="http://schemas.openxmlformats.org/drawingml/2006/main" xmlns:r="http://schemas.openxmlformats.org/officeDocument/2006/relationships" xmlns:p="http://schemas.openxmlformats.org/presentationml/2006/main">
  <p:tag name="TIMING" val="|2.4|8"/>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10096</TotalTime>
  <Words>8429</Words>
  <Application>Microsoft Office PowerPoint</Application>
  <PresentationFormat>Widescreen</PresentationFormat>
  <Paragraphs>760</Paragraphs>
  <Slides>69</Slides>
  <Notes>52</Notes>
  <HiddenSlides>0</HiddenSlides>
  <MMClips>3</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69</vt:i4>
      </vt:variant>
    </vt:vector>
  </HeadingPairs>
  <TitlesOfParts>
    <vt:vector size="88" baseType="lpstr">
      <vt:lpstr>Arial</vt:lpstr>
      <vt:lpstr>Arial Nova</vt:lpstr>
      <vt:lpstr>Calibri</vt:lpstr>
      <vt:lpstr>Calibri Light</vt:lpstr>
      <vt:lpstr>Inter var</vt:lpstr>
      <vt:lpstr>News Cycle</vt:lpstr>
      <vt:lpstr>Nexa Bold</vt:lpstr>
      <vt:lpstr>Nexa Light</vt:lpstr>
      <vt:lpstr>NonBreakingSpaceOverride</vt:lpstr>
      <vt:lpstr>Noto Serif</vt:lpstr>
      <vt:lpstr>Poppins</vt:lpstr>
      <vt:lpstr>Poppins</vt:lpstr>
      <vt:lpstr>Questrial</vt:lpstr>
      <vt:lpstr>Rockwell</vt:lpstr>
      <vt:lpstr>Rockwell Condensed</vt:lpstr>
      <vt:lpstr>Rockwell Extra Bold</vt:lpstr>
      <vt:lpstr>Segoe UI Semibold</vt:lpstr>
      <vt:lpstr>Wingdings</vt:lpstr>
      <vt:lpstr>Wood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Alzheimer’s disease is bad</vt:lpstr>
      <vt:lpstr>Why This isn’t a hopeless, IDiotic Waste of time</vt:lpstr>
      <vt:lpstr>Something Changed From 1990 to 2010</vt:lpstr>
      <vt:lpstr>Populations With Higher Lifespans and Very Low Dementia </vt:lpstr>
      <vt:lpstr>PowerPoint Presentation</vt:lpstr>
      <vt:lpstr>JUST Figuring out What  WE’rE Doing Wrong Would HELp a Half-Billion PEOPLE</vt:lpstr>
      <vt:lpstr>PowerPoint Presentation</vt:lpstr>
      <vt:lpstr>PowerPoint Presentation</vt:lpstr>
      <vt:lpstr>Individual Level Data</vt:lpstr>
      <vt:lpstr>PowerPoint Presentation</vt:lpstr>
      <vt:lpstr>PowerPoint Presentation</vt:lpstr>
      <vt:lpstr>PowerPoint Presentation</vt:lpstr>
      <vt:lpstr>PowerPoint Presentation</vt:lpstr>
      <vt:lpstr>PowerPoint Presentation</vt:lpstr>
      <vt:lpstr>Conducted By 144,000 Physicians Through The Independent American Medical Association Voluntarily On Thousands Of Representative Patients</vt:lpstr>
      <vt:lpstr>PowerPoint Presentation</vt:lpstr>
      <vt:lpstr>PowerPoint Presentation</vt:lpstr>
      <vt:lpstr>Fewer New Life-Saving Treatments Slowed Growth in Lifespan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is a solvable chemistry problem</vt:lpstr>
      <vt:lpstr>Alzheimer’s is Likely an avoidable genetic process triggered by environmental and behavioral factors</vt:lpstr>
      <vt:lpstr>Clinical Research is just a biological Failure analysis combo job</vt:lpstr>
      <vt:lpstr>Calculating Benefits of Clinical Research</vt:lpstr>
      <vt:lpstr>Calculating Benefits of Clinical Research</vt:lpstr>
      <vt:lpstr>$100K per Year Could hire 2 Researchers Shifting the time  of discovery forward 2 research years</vt:lpstr>
      <vt:lpstr>PowerPoint Presentation</vt:lpstr>
      <vt:lpstr>PowerPoint Presentation</vt:lpstr>
      <vt:lpstr>PowerPoint Presentation</vt:lpstr>
      <vt:lpstr>Despite uncertainty, it’s logical to try to avoid this hell on earth anyway</vt:lpstr>
      <vt:lpstr>By accelerating the discovery of effective treatments and means of prevention  you WILL be saving 246 Million people  from 4,018,264,840 HOURS of Suffering Each Year  </vt:lpstr>
      <vt:lpstr>PowerPoint Presentation</vt:lpstr>
      <vt:lpstr>PowerPoint Presentation</vt:lpstr>
      <vt:lpstr>Financial and Traffic Projections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Democrats only Need 4 Seats to Control Senate</dc:title>
  <dc:creator>Mike Sinn</dc:creator>
  <cp:lastModifiedBy>Mike Sinn</cp:lastModifiedBy>
  <cp:revision>11</cp:revision>
  <dcterms:created xsi:type="dcterms:W3CDTF">2020-07-30T18:30:49Z</dcterms:created>
  <dcterms:modified xsi:type="dcterms:W3CDTF">2022-01-06T19:52:16Z</dcterms:modified>
</cp:coreProperties>
</file>